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Archivo Black"/>
      <p:regular r:id="rId21"/>
    </p:embeddedFont>
    <p:embeddedFont>
      <p:font typeface="Archiv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09">
          <p15:clr>
            <a:srgbClr val="9AA0A6"/>
          </p15:clr>
        </p15:guide>
        <p15:guide id="2" pos="122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6" roundtripDataSignature="AMtx7miXUs5imzXVD5FoyfQTjUGJHZWc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09" orient="horz"/>
        <p:guide pos="122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Archivo-regular.fntdata"/><Relationship Id="rId21" Type="http://schemas.openxmlformats.org/officeDocument/2006/relationships/font" Target="fonts/ArchivoBlack-regular.fntdata"/><Relationship Id="rId24" Type="http://schemas.openxmlformats.org/officeDocument/2006/relationships/font" Target="fonts/Archivo-italic.fntdata"/><Relationship Id="rId23" Type="http://schemas.openxmlformats.org/officeDocument/2006/relationships/font" Target="fonts/Archiv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Archiv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beadd468b5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1beadd468b5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beadd468b5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g1beadd468b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bf3149a54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1bf3149a54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beadd468b5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beadd468b5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beadd468b5_2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1beadd468b5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Подготовительный шаг. Чем дальше два региона линейно находятся друг от друга на нити днк, тем меньше вероятность их контакта. Поэтому вдоль диагонали сигнал затухает. Чтобы избавиться от этого эффекта и нормализовать карту, мы считываем среднее значение вдоль каждой диагонали, составляем матрицу ожидаемых значений, а потом делим исходную матрицу на полученную. Получаем Obs/Exp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bf3149a54a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1bf3149a5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Для каждого пикселя полученной матрицы, мы берём окно и проводим хитрую конволюцию с нашим кернелом-шаблоном, считая между ними корреляцию пирсона. Чтобы работать с краевыми значениями матрицы, мы делаем паддинг матрицы Obs/Exp добаляя рамку из единиц. (Не на слайде). В новой матрице каждая ячейка содержит коэф. Пирсона Мы использовали два разных кернела из оригинальной статьи, чтобы потом выбрать лучший результат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bf3149a54a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1bf3149a54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Затем, мы отбираем значения выше порогового, получаем boolean matrix с кластерами из 1. Как видно первый кернел даёт зашумлённые результат, поэтому для конечной аннотации взяли второй случай. Аннотация центров кластеров оказалась нетривиальной задачей и относится к вопросам computer vision, поэтому мы приняли решение сделать её через библиотеку cv2 без </a:t>
            </a:r>
            <a:r>
              <a:rPr lang="en"/>
              <a:t>акселерации</a:t>
            </a:r>
            <a:r>
              <a:rPr lang="en"/>
              <a:t> через jit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bf3149a54a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1bf3149a54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3"/>
          <p:cNvSpPr txBox="1"/>
          <p:nvPr>
            <p:ph type="ctrTitle"/>
          </p:nvPr>
        </p:nvSpPr>
        <p:spPr>
          <a:xfrm>
            <a:off x="5143500" y="1479513"/>
            <a:ext cx="32874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3"/>
          <p:cNvSpPr txBox="1"/>
          <p:nvPr>
            <p:ph idx="1" type="subTitle"/>
          </p:nvPr>
        </p:nvSpPr>
        <p:spPr>
          <a:xfrm>
            <a:off x="2258575" y="4043550"/>
            <a:ext cx="61722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53"/>
          <p:cNvSpPr txBox="1"/>
          <p:nvPr>
            <p:ph idx="2" type="subTitle"/>
          </p:nvPr>
        </p:nvSpPr>
        <p:spPr>
          <a:xfrm>
            <a:off x="5143500" y="3168688"/>
            <a:ext cx="32874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chivo Black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62"/>
          <p:cNvSpPr txBox="1"/>
          <p:nvPr>
            <p:ph idx="1" type="subTitle"/>
          </p:nvPr>
        </p:nvSpPr>
        <p:spPr>
          <a:xfrm>
            <a:off x="1554325" y="2930350"/>
            <a:ext cx="27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65" name="Google Shape;65;p62"/>
          <p:cNvSpPr txBox="1"/>
          <p:nvPr>
            <p:ph idx="2" type="subTitle"/>
          </p:nvPr>
        </p:nvSpPr>
        <p:spPr>
          <a:xfrm>
            <a:off x="1554325" y="3422914"/>
            <a:ext cx="27312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62"/>
          <p:cNvSpPr txBox="1"/>
          <p:nvPr>
            <p:ph idx="3" type="subTitle"/>
          </p:nvPr>
        </p:nvSpPr>
        <p:spPr>
          <a:xfrm>
            <a:off x="4858474" y="2930350"/>
            <a:ext cx="27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67" name="Google Shape;67;p62"/>
          <p:cNvSpPr txBox="1"/>
          <p:nvPr>
            <p:ph idx="4" type="subTitle"/>
          </p:nvPr>
        </p:nvSpPr>
        <p:spPr>
          <a:xfrm>
            <a:off x="4858475" y="3422914"/>
            <a:ext cx="27312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_1_1_1_2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_1_1_1_1_1_1_1_1_1_1_1_1_1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65"/>
          <p:cNvSpPr txBox="1"/>
          <p:nvPr>
            <p:ph idx="1" type="subTitle"/>
          </p:nvPr>
        </p:nvSpPr>
        <p:spPr>
          <a:xfrm>
            <a:off x="964500" y="39668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65"/>
          <p:cNvSpPr txBox="1"/>
          <p:nvPr>
            <p:ph idx="2" type="subTitle"/>
          </p:nvPr>
        </p:nvSpPr>
        <p:spPr>
          <a:xfrm>
            <a:off x="964526" y="34730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79" name="Google Shape;79;p65"/>
          <p:cNvSpPr txBox="1"/>
          <p:nvPr>
            <p:ph idx="3" type="subTitle"/>
          </p:nvPr>
        </p:nvSpPr>
        <p:spPr>
          <a:xfrm>
            <a:off x="6241413" y="39668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65"/>
          <p:cNvSpPr txBox="1"/>
          <p:nvPr>
            <p:ph idx="4" type="subTitle"/>
          </p:nvPr>
        </p:nvSpPr>
        <p:spPr>
          <a:xfrm>
            <a:off x="6241439" y="34730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1" name="Google Shape;81;p65"/>
          <p:cNvSpPr txBox="1"/>
          <p:nvPr>
            <p:ph idx="5" type="subTitle"/>
          </p:nvPr>
        </p:nvSpPr>
        <p:spPr>
          <a:xfrm>
            <a:off x="3602956" y="39668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65"/>
          <p:cNvSpPr txBox="1"/>
          <p:nvPr>
            <p:ph idx="6" type="subTitle"/>
          </p:nvPr>
        </p:nvSpPr>
        <p:spPr>
          <a:xfrm>
            <a:off x="3602983" y="34730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3" name="Google Shape;83;p65"/>
          <p:cNvSpPr txBox="1"/>
          <p:nvPr>
            <p:ph idx="7" type="subTitle"/>
          </p:nvPr>
        </p:nvSpPr>
        <p:spPr>
          <a:xfrm>
            <a:off x="964538" y="23229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65"/>
          <p:cNvSpPr txBox="1"/>
          <p:nvPr>
            <p:ph idx="8" type="subTitle"/>
          </p:nvPr>
        </p:nvSpPr>
        <p:spPr>
          <a:xfrm>
            <a:off x="964539" y="18291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5" name="Google Shape;85;p65"/>
          <p:cNvSpPr txBox="1"/>
          <p:nvPr>
            <p:ph idx="9" type="subTitle"/>
          </p:nvPr>
        </p:nvSpPr>
        <p:spPr>
          <a:xfrm>
            <a:off x="6241450" y="23229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65"/>
          <p:cNvSpPr txBox="1"/>
          <p:nvPr>
            <p:ph idx="13" type="subTitle"/>
          </p:nvPr>
        </p:nvSpPr>
        <p:spPr>
          <a:xfrm>
            <a:off x="6241451" y="18291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7" name="Google Shape;87;p65"/>
          <p:cNvSpPr txBox="1"/>
          <p:nvPr>
            <p:ph idx="14" type="subTitle"/>
          </p:nvPr>
        </p:nvSpPr>
        <p:spPr>
          <a:xfrm>
            <a:off x="3602994" y="2322900"/>
            <a:ext cx="19380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8" name="Google Shape;88;p65"/>
          <p:cNvSpPr txBox="1"/>
          <p:nvPr>
            <p:ph idx="15" type="subTitle"/>
          </p:nvPr>
        </p:nvSpPr>
        <p:spPr>
          <a:xfrm>
            <a:off x="3602995" y="1829100"/>
            <a:ext cx="19380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89" name="Google Shape;89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6"/>
          <p:cNvSpPr txBox="1"/>
          <p:nvPr>
            <p:ph type="title"/>
          </p:nvPr>
        </p:nvSpPr>
        <p:spPr>
          <a:xfrm>
            <a:off x="713225" y="1632600"/>
            <a:ext cx="6367800" cy="187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_1_1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_1_1_1_1_1_1_1_1_1_1"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68"/>
          <p:cNvSpPr txBox="1"/>
          <p:nvPr>
            <p:ph idx="1" type="subTitle"/>
          </p:nvPr>
        </p:nvSpPr>
        <p:spPr>
          <a:xfrm>
            <a:off x="1021253" y="2171900"/>
            <a:ext cx="2016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68"/>
          <p:cNvSpPr txBox="1"/>
          <p:nvPr>
            <p:ph idx="2" type="subTitle"/>
          </p:nvPr>
        </p:nvSpPr>
        <p:spPr>
          <a:xfrm>
            <a:off x="1021250" y="1648700"/>
            <a:ext cx="201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68"/>
          <p:cNvSpPr txBox="1"/>
          <p:nvPr>
            <p:ph idx="3" type="subTitle"/>
          </p:nvPr>
        </p:nvSpPr>
        <p:spPr>
          <a:xfrm>
            <a:off x="1021253" y="3695900"/>
            <a:ext cx="2016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68"/>
          <p:cNvSpPr txBox="1"/>
          <p:nvPr>
            <p:ph idx="4" type="subTitle"/>
          </p:nvPr>
        </p:nvSpPr>
        <p:spPr>
          <a:xfrm>
            <a:off x="1021250" y="3172700"/>
            <a:ext cx="201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68"/>
          <p:cNvSpPr txBox="1"/>
          <p:nvPr>
            <p:ph idx="5" type="subTitle"/>
          </p:nvPr>
        </p:nvSpPr>
        <p:spPr>
          <a:xfrm>
            <a:off x="6106203" y="2171900"/>
            <a:ext cx="2016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68"/>
          <p:cNvSpPr txBox="1"/>
          <p:nvPr>
            <p:ph idx="6" type="subTitle"/>
          </p:nvPr>
        </p:nvSpPr>
        <p:spPr>
          <a:xfrm>
            <a:off x="6106200" y="1648700"/>
            <a:ext cx="201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68"/>
          <p:cNvSpPr txBox="1"/>
          <p:nvPr>
            <p:ph idx="7" type="subTitle"/>
          </p:nvPr>
        </p:nvSpPr>
        <p:spPr>
          <a:xfrm>
            <a:off x="6106203" y="3695900"/>
            <a:ext cx="20163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68"/>
          <p:cNvSpPr txBox="1"/>
          <p:nvPr>
            <p:ph idx="8" type="subTitle"/>
          </p:nvPr>
        </p:nvSpPr>
        <p:spPr>
          <a:xfrm>
            <a:off x="6106200" y="3172700"/>
            <a:ext cx="201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_1_1"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" name="Google Shape;109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1_1_1_1_1_1_1_1_1_1"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70"/>
          <p:cNvSpPr txBox="1"/>
          <p:nvPr>
            <p:ph idx="1" type="subTitle"/>
          </p:nvPr>
        </p:nvSpPr>
        <p:spPr>
          <a:xfrm>
            <a:off x="713228" y="1724775"/>
            <a:ext cx="2463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70"/>
          <p:cNvSpPr txBox="1"/>
          <p:nvPr>
            <p:ph idx="2" type="subTitle"/>
          </p:nvPr>
        </p:nvSpPr>
        <p:spPr>
          <a:xfrm>
            <a:off x="713225" y="2632875"/>
            <a:ext cx="2463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u="sng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14" name="Google Shape;114;p70"/>
          <p:cNvSpPr txBox="1"/>
          <p:nvPr>
            <p:ph idx="3" type="subTitle"/>
          </p:nvPr>
        </p:nvSpPr>
        <p:spPr>
          <a:xfrm>
            <a:off x="5967128" y="1724775"/>
            <a:ext cx="2463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70"/>
          <p:cNvSpPr txBox="1"/>
          <p:nvPr>
            <p:ph idx="4" type="subTitle"/>
          </p:nvPr>
        </p:nvSpPr>
        <p:spPr>
          <a:xfrm>
            <a:off x="5967125" y="2632875"/>
            <a:ext cx="2463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u="sng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16" name="Google Shape;116;p70"/>
          <p:cNvSpPr txBox="1"/>
          <p:nvPr>
            <p:ph idx="5" type="subTitle"/>
          </p:nvPr>
        </p:nvSpPr>
        <p:spPr>
          <a:xfrm>
            <a:off x="3340178" y="1724775"/>
            <a:ext cx="2463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" name="Google Shape;117;p70"/>
          <p:cNvSpPr txBox="1"/>
          <p:nvPr>
            <p:ph idx="6" type="subTitle"/>
          </p:nvPr>
        </p:nvSpPr>
        <p:spPr>
          <a:xfrm>
            <a:off x="3340175" y="2632875"/>
            <a:ext cx="2463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u="sng"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18" name="Google Shape;118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1"/>
          <p:cNvSpPr txBox="1"/>
          <p:nvPr>
            <p:ph type="title"/>
          </p:nvPr>
        </p:nvSpPr>
        <p:spPr>
          <a:xfrm>
            <a:off x="713225" y="1291100"/>
            <a:ext cx="4471200" cy="33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1" name="Google Shape;121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54"/>
          <p:cNvSpPr txBox="1"/>
          <p:nvPr>
            <p:ph idx="1" type="body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" name="Google Shape;16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_1_1_1_1_1_1_1_1_1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72"/>
          <p:cNvSpPr txBox="1"/>
          <p:nvPr>
            <p:ph idx="1" type="subTitle"/>
          </p:nvPr>
        </p:nvSpPr>
        <p:spPr>
          <a:xfrm>
            <a:off x="1441038" y="3873500"/>
            <a:ext cx="21573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72"/>
          <p:cNvSpPr txBox="1"/>
          <p:nvPr>
            <p:ph idx="2" type="subTitle"/>
          </p:nvPr>
        </p:nvSpPr>
        <p:spPr>
          <a:xfrm>
            <a:off x="1441022" y="3350300"/>
            <a:ext cx="215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72"/>
          <p:cNvSpPr txBox="1"/>
          <p:nvPr>
            <p:ph idx="3" type="subTitle"/>
          </p:nvPr>
        </p:nvSpPr>
        <p:spPr>
          <a:xfrm>
            <a:off x="5545646" y="3873500"/>
            <a:ext cx="21573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72"/>
          <p:cNvSpPr txBox="1"/>
          <p:nvPr>
            <p:ph idx="4" type="subTitle"/>
          </p:nvPr>
        </p:nvSpPr>
        <p:spPr>
          <a:xfrm>
            <a:off x="5545647" y="3350300"/>
            <a:ext cx="2157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7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_1_1_1_1_1_1_1_1_1_1_1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1" name="Google Shape;131;p73"/>
          <p:cNvSpPr txBox="1"/>
          <p:nvPr>
            <p:ph idx="1" type="subTitle"/>
          </p:nvPr>
        </p:nvSpPr>
        <p:spPr>
          <a:xfrm>
            <a:off x="959765" y="3695900"/>
            <a:ext cx="1719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2" name="Google Shape;132;p73"/>
          <p:cNvSpPr txBox="1"/>
          <p:nvPr>
            <p:ph idx="2" type="subTitle"/>
          </p:nvPr>
        </p:nvSpPr>
        <p:spPr>
          <a:xfrm>
            <a:off x="959763" y="3172700"/>
            <a:ext cx="171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3" name="Google Shape;133;p73"/>
          <p:cNvSpPr txBox="1"/>
          <p:nvPr>
            <p:ph idx="3" type="subTitle"/>
          </p:nvPr>
        </p:nvSpPr>
        <p:spPr>
          <a:xfrm>
            <a:off x="2794703" y="3695900"/>
            <a:ext cx="1719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4" name="Google Shape;134;p73"/>
          <p:cNvSpPr txBox="1"/>
          <p:nvPr>
            <p:ph idx="4" type="subTitle"/>
          </p:nvPr>
        </p:nvSpPr>
        <p:spPr>
          <a:xfrm>
            <a:off x="2794700" y="3172700"/>
            <a:ext cx="171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5" name="Google Shape;135;p73"/>
          <p:cNvSpPr txBox="1"/>
          <p:nvPr>
            <p:ph idx="5" type="subTitle"/>
          </p:nvPr>
        </p:nvSpPr>
        <p:spPr>
          <a:xfrm>
            <a:off x="4629640" y="3695900"/>
            <a:ext cx="1719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6" name="Google Shape;136;p73"/>
          <p:cNvSpPr txBox="1"/>
          <p:nvPr>
            <p:ph idx="6" type="subTitle"/>
          </p:nvPr>
        </p:nvSpPr>
        <p:spPr>
          <a:xfrm>
            <a:off x="4629638" y="3172700"/>
            <a:ext cx="171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7" name="Google Shape;137;p73"/>
          <p:cNvSpPr txBox="1"/>
          <p:nvPr>
            <p:ph idx="7" type="subTitle"/>
          </p:nvPr>
        </p:nvSpPr>
        <p:spPr>
          <a:xfrm>
            <a:off x="6464578" y="3695900"/>
            <a:ext cx="17196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8" name="Google Shape;138;p73"/>
          <p:cNvSpPr txBox="1"/>
          <p:nvPr>
            <p:ph idx="8" type="subTitle"/>
          </p:nvPr>
        </p:nvSpPr>
        <p:spPr>
          <a:xfrm>
            <a:off x="6464576" y="3172700"/>
            <a:ext cx="171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39" name="Google Shape;139;p7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_1_1_1_1_1_1"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4"/>
          <p:cNvSpPr txBox="1"/>
          <p:nvPr>
            <p:ph type="title"/>
          </p:nvPr>
        </p:nvSpPr>
        <p:spPr>
          <a:xfrm>
            <a:off x="713225" y="539500"/>
            <a:ext cx="2593200" cy="15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74"/>
          <p:cNvSpPr txBox="1"/>
          <p:nvPr>
            <p:ph idx="1" type="subTitle"/>
          </p:nvPr>
        </p:nvSpPr>
        <p:spPr>
          <a:xfrm>
            <a:off x="713225" y="2369350"/>
            <a:ext cx="25932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7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_1_1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7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6"/>
          <p:cNvSpPr txBox="1"/>
          <p:nvPr>
            <p:ph hasCustomPrompt="1" type="title"/>
          </p:nvPr>
        </p:nvSpPr>
        <p:spPr>
          <a:xfrm>
            <a:off x="713250" y="1708138"/>
            <a:ext cx="77175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76"/>
          <p:cNvSpPr txBox="1"/>
          <p:nvPr>
            <p:ph idx="1" type="subTitle"/>
          </p:nvPr>
        </p:nvSpPr>
        <p:spPr>
          <a:xfrm>
            <a:off x="713250" y="3216963"/>
            <a:ext cx="7717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7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_1_1_1"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7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s">
  <p:cSld name="CUSTOM_2"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8"/>
          <p:cNvSpPr txBox="1"/>
          <p:nvPr>
            <p:ph type="title"/>
          </p:nvPr>
        </p:nvSpPr>
        <p:spPr>
          <a:xfrm>
            <a:off x="1481600" y="539513"/>
            <a:ext cx="2524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56" name="Google Shape;156;p78"/>
          <p:cNvSpPr txBox="1"/>
          <p:nvPr>
            <p:ph idx="1" type="subTitle"/>
          </p:nvPr>
        </p:nvSpPr>
        <p:spPr>
          <a:xfrm>
            <a:off x="1481600" y="1147438"/>
            <a:ext cx="2524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57" name="Google Shape;157;p78"/>
          <p:cNvSpPr txBox="1"/>
          <p:nvPr>
            <p:ph idx="2" type="title"/>
          </p:nvPr>
        </p:nvSpPr>
        <p:spPr>
          <a:xfrm>
            <a:off x="5137900" y="539500"/>
            <a:ext cx="2524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58" name="Google Shape;158;p78"/>
          <p:cNvSpPr txBox="1"/>
          <p:nvPr>
            <p:ph idx="3" type="subTitle"/>
          </p:nvPr>
        </p:nvSpPr>
        <p:spPr>
          <a:xfrm>
            <a:off x="5137900" y="1147425"/>
            <a:ext cx="2524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59" name="Google Shape;159;p78"/>
          <p:cNvSpPr txBox="1"/>
          <p:nvPr>
            <p:ph idx="4" type="title"/>
          </p:nvPr>
        </p:nvSpPr>
        <p:spPr>
          <a:xfrm>
            <a:off x="3309750" y="1830538"/>
            <a:ext cx="2524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 u="sng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60" name="Google Shape;160;p78"/>
          <p:cNvSpPr txBox="1"/>
          <p:nvPr>
            <p:ph idx="5" type="subTitle"/>
          </p:nvPr>
        </p:nvSpPr>
        <p:spPr>
          <a:xfrm>
            <a:off x="3309750" y="2438463"/>
            <a:ext cx="2524500" cy="4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61" name="Google Shape;161;p7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_1_1_1_1_1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79"/>
          <p:cNvSpPr txBox="1"/>
          <p:nvPr>
            <p:ph idx="1" type="subTitle"/>
          </p:nvPr>
        </p:nvSpPr>
        <p:spPr>
          <a:xfrm>
            <a:off x="560825" y="2662450"/>
            <a:ext cx="28257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5" name="Google Shape;165;p79"/>
          <p:cNvSpPr txBox="1"/>
          <p:nvPr>
            <p:ph idx="2" type="subTitle"/>
          </p:nvPr>
        </p:nvSpPr>
        <p:spPr>
          <a:xfrm>
            <a:off x="560825" y="2139250"/>
            <a:ext cx="2825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66" name="Google Shape;166;p7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_1_1_1_1_1_1"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80"/>
          <p:cNvSpPr txBox="1"/>
          <p:nvPr>
            <p:ph idx="1" type="subTitle"/>
          </p:nvPr>
        </p:nvSpPr>
        <p:spPr>
          <a:xfrm>
            <a:off x="3463200" y="2582000"/>
            <a:ext cx="28257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80"/>
          <p:cNvSpPr txBox="1"/>
          <p:nvPr>
            <p:ph idx="2" type="subTitle"/>
          </p:nvPr>
        </p:nvSpPr>
        <p:spPr>
          <a:xfrm>
            <a:off x="3463200" y="2058800"/>
            <a:ext cx="2825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" name="Google Shape;171;p8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_1_1_1_1_1_1_1_1_1_1_1_1_1_1_1"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1"/>
          <p:cNvSpPr txBox="1"/>
          <p:nvPr>
            <p:ph type="title"/>
          </p:nvPr>
        </p:nvSpPr>
        <p:spPr>
          <a:xfrm>
            <a:off x="2200200" y="539500"/>
            <a:ext cx="47436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4" name="Google Shape;174;p81"/>
          <p:cNvSpPr txBox="1"/>
          <p:nvPr>
            <p:ph idx="1" type="subTitle"/>
          </p:nvPr>
        </p:nvSpPr>
        <p:spPr>
          <a:xfrm>
            <a:off x="2336400" y="2286150"/>
            <a:ext cx="4471200" cy="9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5" name="Google Shape;175;p81"/>
          <p:cNvSpPr txBox="1"/>
          <p:nvPr>
            <p:ph idx="2" type="subTitle"/>
          </p:nvPr>
        </p:nvSpPr>
        <p:spPr>
          <a:xfrm>
            <a:off x="2336403" y="1762950"/>
            <a:ext cx="4471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76" name="Google Shape;176;p81"/>
          <p:cNvSpPr txBox="1"/>
          <p:nvPr/>
        </p:nvSpPr>
        <p:spPr>
          <a:xfrm>
            <a:off x="2212650" y="3759800"/>
            <a:ext cx="47187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b="0" i="0" lang="en" sz="1200" u="none" cap="none" strike="noStrike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b="1" i="0" lang="en" sz="1200" u="none" cap="none" strike="noStrike">
                <a:solidFill>
                  <a:srgbClr val="434343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200" u="none" cap="none" strike="noStrike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rPr>
              <a:t>, including icons by </a:t>
            </a:r>
            <a:r>
              <a:rPr b="1" i="0" lang="en" sz="1200" u="none" cap="none" strike="noStrike">
                <a:solidFill>
                  <a:srgbClr val="434343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200" u="none" cap="none" strike="noStrike">
                <a:solidFill>
                  <a:srgbClr val="434343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b="1" i="0" lang="en" sz="1200" u="none" cap="none" strike="noStrike">
                <a:solidFill>
                  <a:srgbClr val="434343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200" u="none" cap="none" strike="noStrike">
              <a:solidFill>
                <a:srgbClr val="434343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77" name="Google Shape;177;p8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55"/>
          <p:cNvSpPr txBox="1"/>
          <p:nvPr>
            <p:ph idx="1" type="subTitle"/>
          </p:nvPr>
        </p:nvSpPr>
        <p:spPr>
          <a:xfrm>
            <a:off x="1748875" y="1775500"/>
            <a:ext cx="2731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5"/>
          <p:cNvSpPr txBox="1"/>
          <p:nvPr>
            <p:ph idx="2" type="subTitle"/>
          </p:nvPr>
        </p:nvSpPr>
        <p:spPr>
          <a:xfrm>
            <a:off x="1748875" y="2168547"/>
            <a:ext cx="27312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5"/>
          <p:cNvSpPr txBox="1"/>
          <p:nvPr>
            <p:ph idx="3" type="title"/>
          </p:nvPr>
        </p:nvSpPr>
        <p:spPr>
          <a:xfrm>
            <a:off x="713225" y="1775500"/>
            <a:ext cx="94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55"/>
          <p:cNvSpPr txBox="1"/>
          <p:nvPr>
            <p:ph idx="4" type="subTitle"/>
          </p:nvPr>
        </p:nvSpPr>
        <p:spPr>
          <a:xfrm>
            <a:off x="5699525" y="1775500"/>
            <a:ext cx="2731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55"/>
          <p:cNvSpPr txBox="1"/>
          <p:nvPr>
            <p:ph idx="5" type="subTitle"/>
          </p:nvPr>
        </p:nvSpPr>
        <p:spPr>
          <a:xfrm>
            <a:off x="5699525" y="2168472"/>
            <a:ext cx="27312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55"/>
          <p:cNvSpPr txBox="1"/>
          <p:nvPr>
            <p:ph idx="6" type="title"/>
          </p:nvPr>
        </p:nvSpPr>
        <p:spPr>
          <a:xfrm>
            <a:off x="4663875" y="1775500"/>
            <a:ext cx="94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55"/>
          <p:cNvSpPr txBox="1"/>
          <p:nvPr>
            <p:ph idx="7" type="subTitle"/>
          </p:nvPr>
        </p:nvSpPr>
        <p:spPr>
          <a:xfrm>
            <a:off x="1748875" y="3460725"/>
            <a:ext cx="2731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5"/>
          <p:cNvSpPr txBox="1"/>
          <p:nvPr>
            <p:ph idx="8" type="subTitle"/>
          </p:nvPr>
        </p:nvSpPr>
        <p:spPr>
          <a:xfrm>
            <a:off x="1748875" y="3853697"/>
            <a:ext cx="27312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55"/>
          <p:cNvSpPr txBox="1"/>
          <p:nvPr>
            <p:ph idx="9" type="title"/>
          </p:nvPr>
        </p:nvSpPr>
        <p:spPr>
          <a:xfrm>
            <a:off x="713225" y="3460725"/>
            <a:ext cx="94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55"/>
          <p:cNvSpPr txBox="1"/>
          <p:nvPr>
            <p:ph idx="13" type="subTitle"/>
          </p:nvPr>
        </p:nvSpPr>
        <p:spPr>
          <a:xfrm>
            <a:off x="5699525" y="3460725"/>
            <a:ext cx="2731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5"/>
          <p:cNvSpPr txBox="1"/>
          <p:nvPr>
            <p:ph idx="14" type="subTitle"/>
          </p:nvPr>
        </p:nvSpPr>
        <p:spPr>
          <a:xfrm>
            <a:off x="5699525" y="3853697"/>
            <a:ext cx="2731200" cy="6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55"/>
          <p:cNvSpPr txBox="1"/>
          <p:nvPr>
            <p:ph idx="15" type="title"/>
          </p:nvPr>
        </p:nvSpPr>
        <p:spPr>
          <a:xfrm>
            <a:off x="4663875" y="3460725"/>
            <a:ext cx="949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1_1_1_1_1_1_1_1_2_1"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82"/>
          <p:cNvSpPr txBox="1"/>
          <p:nvPr>
            <p:ph idx="1" type="subTitle"/>
          </p:nvPr>
        </p:nvSpPr>
        <p:spPr>
          <a:xfrm>
            <a:off x="713225" y="2517200"/>
            <a:ext cx="7717500" cy="208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1" name="Google Shape;181;p82"/>
          <p:cNvSpPr txBox="1"/>
          <p:nvPr>
            <p:ph idx="2" type="subTitle"/>
          </p:nvPr>
        </p:nvSpPr>
        <p:spPr>
          <a:xfrm>
            <a:off x="713225" y="2093725"/>
            <a:ext cx="7717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82" name="Google Shape;182;p82"/>
          <p:cNvSpPr txBox="1"/>
          <p:nvPr>
            <p:ph idx="3" type="subTitle"/>
          </p:nvPr>
        </p:nvSpPr>
        <p:spPr>
          <a:xfrm>
            <a:off x="713250" y="1246031"/>
            <a:ext cx="7717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83" name="Google Shape;183;p8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_1_1_1_1_1_2"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6" name="Google Shape;186;p83"/>
          <p:cNvSpPr txBox="1"/>
          <p:nvPr>
            <p:ph idx="1" type="subTitle"/>
          </p:nvPr>
        </p:nvSpPr>
        <p:spPr>
          <a:xfrm>
            <a:off x="713225" y="2428680"/>
            <a:ext cx="7717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87" name="Google Shape;187;p83"/>
          <p:cNvSpPr txBox="1"/>
          <p:nvPr>
            <p:ph idx="2" type="subTitle"/>
          </p:nvPr>
        </p:nvSpPr>
        <p:spPr>
          <a:xfrm>
            <a:off x="713225" y="2005188"/>
            <a:ext cx="7717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88" name="Google Shape;188;p83"/>
          <p:cNvSpPr txBox="1"/>
          <p:nvPr>
            <p:ph idx="3" type="subTitle"/>
          </p:nvPr>
        </p:nvSpPr>
        <p:spPr>
          <a:xfrm>
            <a:off x="713225" y="3690475"/>
            <a:ext cx="37494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9" name="Google Shape;189;p83"/>
          <p:cNvSpPr txBox="1"/>
          <p:nvPr>
            <p:ph idx="4" type="subTitle"/>
          </p:nvPr>
        </p:nvSpPr>
        <p:spPr>
          <a:xfrm>
            <a:off x="713225" y="3267000"/>
            <a:ext cx="7717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90" name="Google Shape;190;p83"/>
          <p:cNvSpPr txBox="1"/>
          <p:nvPr>
            <p:ph idx="5" type="subTitle"/>
          </p:nvPr>
        </p:nvSpPr>
        <p:spPr>
          <a:xfrm>
            <a:off x="713250" y="1246031"/>
            <a:ext cx="77175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191" name="Google Shape;191;p83"/>
          <p:cNvSpPr txBox="1"/>
          <p:nvPr>
            <p:ph idx="6" type="subTitle"/>
          </p:nvPr>
        </p:nvSpPr>
        <p:spPr>
          <a:xfrm>
            <a:off x="4681300" y="3690497"/>
            <a:ext cx="37494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2" name="Google Shape;192;p8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8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_1_1_1_1_1_1_1_1_1_1_1_1_1_1_1_1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_1_1_1_1_1_1_1_1_1_1_1_1_1_1_1_1">
    <p:bg>
      <p:bgPr>
        <a:solidFill>
          <a:schemeClr val="dk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6"/>
          <p:cNvSpPr txBox="1"/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6"/>
          <p:cNvSpPr txBox="1"/>
          <p:nvPr>
            <p:ph idx="1" type="subTitle"/>
          </p:nvPr>
        </p:nvSpPr>
        <p:spPr>
          <a:xfrm>
            <a:off x="2336800" y="2570650"/>
            <a:ext cx="2922000" cy="15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56"/>
          <p:cNvSpPr txBox="1"/>
          <p:nvPr>
            <p:ph idx="2" type="subTitle"/>
          </p:nvPr>
        </p:nvSpPr>
        <p:spPr>
          <a:xfrm>
            <a:off x="2182400" y="2047450"/>
            <a:ext cx="350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36" name="Google Shape;36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7"/>
          <p:cNvSpPr txBox="1"/>
          <p:nvPr>
            <p:ph type="title"/>
          </p:nvPr>
        </p:nvSpPr>
        <p:spPr>
          <a:xfrm>
            <a:off x="3340350" y="1973250"/>
            <a:ext cx="5090400" cy="13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57"/>
          <p:cNvSpPr txBox="1"/>
          <p:nvPr>
            <p:ph idx="2" type="title"/>
          </p:nvPr>
        </p:nvSpPr>
        <p:spPr>
          <a:xfrm>
            <a:off x="713225" y="539500"/>
            <a:ext cx="2485500" cy="15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0" name="Google Shape;40;p57"/>
          <p:cNvSpPr txBox="1"/>
          <p:nvPr>
            <p:ph idx="1" type="subTitle"/>
          </p:nvPr>
        </p:nvSpPr>
        <p:spPr>
          <a:xfrm>
            <a:off x="3094175" y="3534300"/>
            <a:ext cx="53367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8"/>
          <p:cNvSpPr txBox="1"/>
          <p:nvPr>
            <p:ph type="title"/>
          </p:nvPr>
        </p:nvSpPr>
        <p:spPr>
          <a:xfrm>
            <a:off x="713250" y="539500"/>
            <a:ext cx="771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58"/>
          <p:cNvSpPr txBox="1"/>
          <p:nvPr>
            <p:ph idx="1" type="subTitle"/>
          </p:nvPr>
        </p:nvSpPr>
        <p:spPr>
          <a:xfrm>
            <a:off x="713225" y="1557300"/>
            <a:ext cx="5372400" cy="277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■"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45" name="Google Shape;45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9"/>
          <p:cNvSpPr txBox="1"/>
          <p:nvPr>
            <p:ph idx="1" type="subTitle"/>
          </p:nvPr>
        </p:nvSpPr>
        <p:spPr>
          <a:xfrm>
            <a:off x="1105650" y="2869050"/>
            <a:ext cx="49515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59"/>
          <p:cNvSpPr txBox="1"/>
          <p:nvPr>
            <p:ph idx="2" type="subTitle"/>
          </p:nvPr>
        </p:nvSpPr>
        <p:spPr>
          <a:xfrm>
            <a:off x="2020050" y="1666050"/>
            <a:ext cx="49515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_1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1_1_1_1_1_1_1_1_1_1_1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61"/>
          <p:cNvSpPr txBox="1"/>
          <p:nvPr>
            <p:ph idx="1" type="subTitle"/>
          </p:nvPr>
        </p:nvSpPr>
        <p:spPr>
          <a:xfrm>
            <a:off x="713227" y="3695900"/>
            <a:ext cx="2438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61"/>
          <p:cNvSpPr txBox="1"/>
          <p:nvPr>
            <p:ph idx="2" type="subTitle"/>
          </p:nvPr>
        </p:nvSpPr>
        <p:spPr>
          <a:xfrm>
            <a:off x="713224" y="3172700"/>
            <a:ext cx="2438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61"/>
          <p:cNvSpPr txBox="1"/>
          <p:nvPr>
            <p:ph idx="3" type="subTitle"/>
          </p:nvPr>
        </p:nvSpPr>
        <p:spPr>
          <a:xfrm>
            <a:off x="5992677" y="3695900"/>
            <a:ext cx="2438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61"/>
          <p:cNvSpPr txBox="1"/>
          <p:nvPr>
            <p:ph idx="4" type="subTitle"/>
          </p:nvPr>
        </p:nvSpPr>
        <p:spPr>
          <a:xfrm>
            <a:off x="5992674" y="3172700"/>
            <a:ext cx="2438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61"/>
          <p:cNvSpPr txBox="1"/>
          <p:nvPr>
            <p:ph idx="5" type="subTitle"/>
          </p:nvPr>
        </p:nvSpPr>
        <p:spPr>
          <a:xfrm>
            <a:off x="3352952" y="3695900"/>
            <a:ext cx="24381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61"/>
          <p:cNvSpPr txBox="1"/>
          <p:nvPr>
            <p:ph idx="6" type="subTitle"/>
          </p:nvPr>
        </p:nvSpPr>
        <p:spPr>
          <a:xfrm>
            <a:off x="3352949" y="3172700"/>
            <a:ext cx="2438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chivo Black"/>
              <a:buNone/>
              <a:defRPr b="0" i="0" sz="28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2"/>
          <p:cNvSpPr txBox="1"/>
          <p:nvPr>
            <p:ph idx="1" type="body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Char char="●"/>
              <a:defRPr b="0" i="0" sz="18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i.org/10.7554/eLife.59889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"/>
          <p:cNvSpPr txBox="1"/>
          <p:nvPr>
            <p:ph type="ctrTitle"/>
          </p:nvPr>
        </p:nvSpPr>
        <p:spPr>
          <a:xfrm>
            <a:off x="4261189" y="1269459"/>
            <a:ext cx="4771931" cy="17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2800">
                <a:solidFill>
                  <a:schemeClr val="accent3"/>
                </a:solidFill>
                <a:latin typeface="Archivo"/>
                <a:ea typeface="Archivo"/>
                <a:cs typeface="Archivo"/>
                <a:sym typeface="Archivo"/>
              </a:rPr>
              <a:t>Numba</a:t>
            </a:r>
            <a:r>
              <a:rPr lang="en" sz="2800">
                <a:latin typeface="Archivo"/>
                <a:ea typeface="Archivo"/>
                <a:cs typeface="Archivo"/>
                <a:sym typeface="Archivo"/>
              </a:rPr>
              <a:t>-</a:t>
            </a:r>
            <a:r>
              <a:rPr lang="en" sz="2800" u="sng">
                <a:latin typeface="Archivo"/>
                <a:ea typeface="Archivo"/>
                <a:cs typeface="Archivo"/>
                <a:sym typeface="Archivo"/>
              </a:rPr>
              <a:t>based</a:t>
            </a:r>
            <a:r>
              <a:rPr b="1" lang="en" sz="2800"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lang="en" sz="2800" u="sng">
                <a:latin typeface="Archivo"/>
                <a:ea typeface="Archivo"/>
                <a:cs typeface="Archivo"/>
                <a:sym typeface="Archivo"/>
              </a:rPr>
              <a:t>implementation of Chromosight algorithm</a:t>
            </a:r>
            <a:endParaRPr sz="2800" u="sng"/>
          </a:p>
        </p:txBody>
      </p:sp>
      <p:sp>
        <p:nvSpPr>
          <p:cNvPr id="204" name="Google Shape;204;p1"/>
          <p:cNvSpPr txBox="1"/>
          <p:nvPr>
            <p:ph idx="2" type="subTitle"/>
          </p:nvPr>
        </p:nvSpPr>
        <p:spPr>
          <a:xfrm>
            <a:off x="5610686" y="4100840"/>
            <a:ext cx="3287400" cy="83596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>
                <a:latin typeface="Archivo Black"/>
                <a:ea typeface="Archivo Black"/>
                <a:cs typeface="Archivo Black"/>
                <a:sym typeface="Archivo Black"/>
              </a:rPr>
              <a:t>final</a:t>
            </a:r>
            <a:r>
              <a:rPr lang="en"/>
              <a:t> </a:t>
            </a:r>
            <a:r>
              <a:rPr lang="en" u="sng">
                <a:solidFill>
                  <a:schemeClr val="accent3"/>
                </a:solidFill>
                <a:latin typeface="Archivo"/>
                <a:ea typeface="Archivo"/>
                <a:cs typeface="Archivo"/>
                <a:sym typeface="Archivo"/>
              </a:rPr>
              <a:t>project </a:t>
            </a:r>
            <a:r>
              <a:rPr lang="en" u="sng">
                <a:latin typeface="Archivo"/>
                <a:ea typeface="Archivo"/>
                <a:cs typeface="Archivo"/>
                <a:sym typeface="Archivo"/>
              </a:rPr>
              <a:t>by</a:t>
            </a:r>
            <a:br>
              <a:rPr lang="en" u="sng">
                <a:latin typeface="Archivo"/>
                <a:ea typeface="Archivo"/>
                <a:cs typeface="Archivo"/>
                <a:sym typeface="Archivo"/>
              </a:rPr>
            </a:br>
            <a:r>
              <a:rPr lang="en" u="sng">
                <a:latin typeface="Archivo"/>
                <a:ea typeface="Archivo"/>
                <a:cs typeface="Archivo"/>
                <a:sym typeface="Archivo"/>
              </a:rPr>
              <a:t>Kirill Ulianov</a:t>
            </a:r>
            <a:br>
              <a:rPr lang="en" u="sng">
                <a:latin typeface="Archivo"/>
                <a:ea typeface="Archivo"/>
                <a:cs typeface="Archivo"/>
                <a:sym typeface="Archivo"/>
              </a:rPr>
            </a:br>
            <a:r>
              <a:rPr lang="en" u="sng">
                <a:latin typeface="Archivo"/>
                <a:ea typeface="Archivo"/>
                <a:cs typeface="Archivo"/>
                <a:sym typeface="Archivo"/>
              </a:rPr>
              <a:t>Andrei Parfenov</a:t>
            </a:r>
            <a:endParaRPr u="sng"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205" name="Google Shape;205;p1"/>
          <p:cNvGrpSpPr/>
          <p:nvPr/>
        </p:nvGrpSpPr>
        <p:grpSpPr>
          <a:xfrm rot="2392192">
            <a:off x="-435515" y="-3311915"/>
            <a:ext cx="4278758" cy="10782679"/>
            <a:chOff x="5762975" y="2535925"/>
            <a:chExt cx="781225" cy="1968725"/>
          </a:xfrm>
        </p:grpSpPr>
        <p:sp>
          <p:nvSpPr>
            <p:cNvPr id="206" name="Google Shape;206;p1"/>
            <p:cNvSpPr/>
            <p:nvPr/>
          </p:nvSpPr>
          <p:spPr>
            <a:xfrm>
              <a:off x="5777825" y="4414450"/>
              <a:ext cx="691625" cy="90200"/>
            </a:xfrm>
            <a:custGeom>
              <a:rect b="b" l="l" r="r" t="t"/>
              <a:pathLst>
                <a:path extrusionOk="0" h="3608" w="27665">
                  <a:moveTo>
                    <a:pt x="1803" y="1"/>
                  </a:moveTo>
                  <a:cubicBezTo>
                    <a:pt x="822" y="1"/>
                    <a:pt x="0" y="800"/>
                    <a:pt x="0" y="1804"/>
                  </a:cubicBezTo>
                  <a:cubicBezTo>
                    <a:pt x="0" y="2785"/>
                    <a:pt x="822" y="3607"/>
                    <a:pt x="1803" y="3607"/>
                  </a:cubicBezTo>
                  <a:cubicBezTo>
                    <a:pt x="2808" y="3607"/>
                    <a:pt x="3606" y="2785"/>
                    <a:pt x="3606" y="1804"/>
                  </a:cubicBezTo>
                  <a:lnTo>
                    <a:pt x="24058" y="1804"/>
                  </a:lnTo>
                  <a:cubicBezTo>
                    <a:pt x="24058" y="2785"/>
                    <a:pt x="24857" y="3607"/>
                    <a:pt x="25861" y="3607"/>
                  </a:cubicBezTo>
                  <a:cubicBezTo>
                    <a:pt x="26843" y="3607"/>
                    <a:pt x="27664" y="2785"/>
                    <a:pt x="27664" y="1804"/>
                  </a:cubicBezTo>
                  <a:cubicBezTo>
                    <a:pt x="27664" y="800"/>
                    <a:pt x="26843" y="1"/>
                    <a:pt x="25861" y="1"/>
                  </a:cubicBezTo>
                  <a:cubicBezTo>
                    <a:pt x="25062" y="1"/>
                    <a:pt x="24400" y="503"/>
                    <a:pt x="24172" y="1188"/>
                  </a:cubicBezTo>
                  <a:lnTo>
                    <a:pt x="3492" y="1188"/>
                  </a:lnTo>
                  <a:cubicBezTo>
                    <a:pt x="3264" y="503"/>
                    <a:pt x="2602" y="1"/>
                    <a:pt x="180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5943300" y="2686025"/>
              <a:ext cx="600900" cy="120425"/>
            </a:xfrm>
            <a:custGeom>
              <a:rect b="b" l="l" r="r" t="t"/>
              <a:pathLst>
                <a:path extrusionOk="0" h="4817" w="24036">
                  <a:moveTo>
                    <a:pt x="21639" y="0"/>
                  </a:moveTo>
                  <a:cubicBezTo>
                    <a:pt x="20315" y="0"/>
                    <a:pt x="19242" y="1073"/>
                    <a:pt x="19242" y="2397"/>
                  </a:cubicBezTo>
                  <a:lnTo>
                    <a:pt x="2968" y="2397"/>
                  </a:lnTo>
                  <a:cubicBezTo>
                    <a:pt x="2831" y="1712"/>
                    <a:pt x="2237" y="1210"/>
                    <a:pt x="1507" y="1210"/>
                  </a:cubicBezTo>
                  <a:cubicBezTo>
                    <a:pt x="662" y="1210"/>
                    <a:pt x="0" y="1872"/>
                    <a:pt x="0" y="2716"/>
                  </a:cubicBezTo>
                  <a:cubicBezTo>
                    <a:pt x="0" y="3538"/>
                    <a:pt x="662" y="4200"/>
                    <a:pt x="1507" y="4200"/>
                  </a:cubicBezTo>
                  <a:cubicBezTo>
                    <a:pt x="2237" y="4200"/>
                    <a:pt x="2831" y="3698"/>
                    <a:pt x="2968" y="3013"/>
                  </a:cubicBezTo>
                  <a:lnTo>
                    <a:pt x="19311" y="3013"/>
                  </a:lnTo>
                  <a:cubicBezTo>
                    <a:pt x="19585" y="4040"/>
                    <a:pt x="20520" y="4816"/>
                    <a:pt x="21639" y="4816"/>
                  </a:cubicBezTo>
                  <a:cubicBezTo>
                    <a:pt x="22963" y="4816"/>
                    <a:pt x="24035" y="3743"/>
                    <a:pt x="24035" y="2397"/>
                  </a:cubicBezTo>
                  <a:cubicBezTo>
                    <a:pt x="24035" y="1073"/>
                    <a:pt x="22963" y="0"/>
                    <a:pt x="216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6108775" y="2821250"/>
              <a:ext cx="390350" cy="150100"/>
            </a:xfrm>
            <a:custGeom>
              <a:rect b="b" l="l" r="r" t="t"/>
              <a:pathLst>
                <a:path extrusionOk="0" h="6004" w="15614">
                  <a:moveTo>
                    <a:pt x="12623" y="1"/>
                  </a:moveTo>
                  <a:cubicBezTo>
                    <a:pt x="11162" y="1"/>
                    <a:pt x="9953" y="1028"/>
                    <a:pt x="9679" y="2397"/>
                  </a:cubicBezTo>
                  <a:lnTo>
                    <a:pt x="2968" y="2397"/>
                  </a:lnTo>
                  <a:cubicBezTo>
                    <a:pt x="2831" y="1712"/>
                    <a:pt x="2215" y="1210"/>
                    <a:pt x="1484" y="1210"/>
                  </a:cubicBezTo>
                  <a:cubicBezTo>
                    <a:pt x="663" y="1210"/>
                    <a:pt x="1" y="1872"/>
                    <a:pt x="1" y="2717"/>
                  </a:cubicBezTo>
                  <a:cubicBezTo>
                    <a:pt x="1" y="3539"/>
                    <a:pt x="663" y="4200"/>
                    <a:pt x="1484" y="4200"/>
                  </a:cubicBezTo>
                  <a:cubicBezTo>
                    <a:pt x="2215" y="4200"/>
                    <a:pt x="2831" y="3698"/>
                    <a:pt x="2968" y="3014"/>
                  </a:cubicBezTo>
                  <a:lnTo>
                    <a:pt x="9610" y="3014"/>
                  </a:lnTo>
                  <a:cubicBezTo>
                    <a:pt x="9610" y="4657"/>
                    <a:pt x="10957" y="6004"/>
                    <a:pt x="12623" y="6004"/>
                  </a:cubicBezTo>
                  <a:cubicBezTo>
                    <a:pt x="14267" y="6004"/>
                    <a:pt x="15613" y="4657"/>
                    <a:pt x="15613" y="3014"/>
                  </a:cubicBezTo>
                  <a:cubicBezTo>
                    <a:pt x="15613" y="1347"/>
                    <a:pt x="14267" y="1"/>
                    <a:pt x="126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6228625" y="2956500"/>
              <a:ext cx="150650" cy="150100"/>
            </a:xfrm>
            <a:custGeom>
              <a:rect b="b" l="l" r="r" t="t"/>
              <a:pathLst>
                <a:path extrusionOk="0" h="6004" w="6026">
                  <a:moveTo>
                    <a:pt x="3013" y="0"/>
                  </a:moveTo>
                  <a:cubicBezTo>
                    <a:pt x="1347" y="0"/>
                    <a:pt x="0" y="1347"/>
                    <a:pt x="0" y="3013"/>
                  </a:cubicBezTo>
                  <a:cubicBezTo>
                    <a:pt x="0" y="4657"/>
                    <a:pt x="1347" y="6003"/>
                    <a:pt x="3013" y="6003"/>
                  </a:cubicBezTo>
                  <a:cubicBezTo>
                    <a:pt x="4679" y="6003"/>
                    <a:pt x="6026" y="4657"/>
                    <a:pt x="6026" y="3013"/>
                  </a:cubicBezTo>
                  <a:cubicBezTo>
                    <a:pt x="6026" y="1347"/>
                    <a:pt x="4679" y="0"/>
                    <a:pt x="301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5762975" y="3677775"/>
              <a:ext cx="616300" cy="150675"/>
            </a:xfrm>
            <a:custGeom>
              <a:rect b="b" l="l" r="r" t="t"/>
              <a:pathLst>
                <a:path extrusionOk="0" h="6027" w="24652">
                  <a:moveTo>
                    <a:pt x="21639" y="0"/>
                  </a:moveTo>
                  <a:cubicBezTo>
                    <a:pt x="20178" y="0"/>
                    <a:pt x="18968" y="1027"/>
                    <a:pt x="18695" y="2420"/>
                  </a:cubicBezTo>
                  <a:lnTo>
                    <a:pt x="4725" y="2420"/>
                  </a:lnTo>
                  <a:cubicBezTo>
                    <a:pt x="4452" y="1370"/>
                    <a:pt x="3516" y="617"/>
                    <a:pt x="2397" y="617"/>
                  </a:cubicBezTo>
                  <a:cubicBezTo>
                    <a:pt x="1073" y="617"/>
                    <a:pt x="1" y="1689"/>
                    <a:pt x="1" y="3013"/>
                  </a:cubicBezTo>
                  <a:cubicBezTo>
                    <a:pt x="1" y="4337"/>
                    <a:pt x="1073" y="5410"/>
                    <a:pt x="2397" y="5410"/>
                  </a:cubicBezTo>
                  <a:cubicBezTo>
                    <a:pt x="3721" y="5410"/>
                    <a:pt x="4817" y="4337"/>
                    <a:pt x="4817" y="3013"/>
                  </a:cubicBezTo>
                  <a:lnTo>
                    <a:pt x="18626" y="3013"/>
                  </a:lnTo>
                  <a:cubicBezTo>
                    <a:pt x="18626" y="4679"/>
                    <a:pt x="19973" y="6026"/>
                    <a:pt x="21639" y="6026"/>
                  </a:cubicBezTo>
                  <a:cubicBezTo>
                    <a:pt x="23305" y="6026"/>
                    <a:pt x="24652" y="4679"/>
                    <a:pt x="24652" y="3013"/>
                  </a:cubicBezTo>
                  <a:cubicBezTo>
                    <a:pt x="24652" y="1347"/>
                    <a:pt x="23305" y="0"/>
                    <a:pt x="216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5762975" y="3542525"/>
              <a:ext cx="736150" cy="150675"/>
            </a:xfrm>
            <a:custGeom>
              <a:rect b="b" l="l" r="r" t="t"/>
              <a:pathLst>
                <a:path extrusionOk="0" h="6027" w="29446">
                  <a:moveTo>
                    <a:pt x="26455" y="1"/>
                  </a:moveTo>
                  <a:cubicBezTo>
                    <a:pt x="24994" y="1"/>
                    <a:pt x="23785" y="1028"/>
                    <a:pt x="23511" y="2420"/>
                  </a:cubicBezTo>
                  <a:lnTo>
                    <a:pt x="4725" y="2420"/>
                  </a:lnTo>
                  <a:cubicBezTo>
                    <a:pt x="4452" y="1370"/>
                    <a:pt x="3516" y="617"/>
                    <a:pt x="2397" y="617"/>
                  </a:cubicBezTo>
                  <a:cubicBezTo>
                    <a:pt x="1073" y="617"/>
                    <a:pt x="1" y="1690"/>
                    <a:pt x="1" y="3014"/>
                  </a:cubicBezTo>
                  <a:cubicBezTo>
                    <a:pt x="1" y="4338"/>
                    <a:pt x="1073" y="5410"/>
                    <a:pt x="2397" y="5410"/>
                  </a:cubicBezTo>
                  <a:cubicBezTo>
                    <a:pt x="3721" y="5410"/>
                    <a:pt x="4817" y="4338"/>
                    <a:pt x="4817" y="3014"/>
                  </a:cubicBezTo>
                  <a:lnTo>
                    <a:pt x="23442" y="3014"/>
                  </a:lnTo>
                  <a:cubicBezTo>
                    <a:pt x="23442" y="4680"/>
                    <a:pt x="24789" y="6027"/>
                    <a:pt x="26455" y="6027"/>
                  </a:cubicBezTo>
                  <a:cubicBezTo>
                    <a:pt x="28099" y="6027"/>
                    <a:pt x="29445" y="4680"/>
                    <a:pt x="29445" y="3014"/>
                  </a:cubicBezTo>
                  <a:cubicBezTo>
                    <a:pt x="29445" y="1347"/>
                    <a:pt x="28099" y="1"/>
                    <a:pt x="2645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5822900" y="3798175"/>
              <a:ext cx="421150" cy="180350"/>
            </a:xfrm>
            <a:custGeom>
              <a:rect b="b" l="l" r="r" t="t"/>
              <a:pathLst>
                <a:path extrusionOk="0" h="7214" w="16846">
                  <a:moveTo>
                    <a:pt x="13239" y="0"/>
                  </a:moveTo>
                  <a:cubicBezTo>
                    <a:pt x="11436" y="0"/>
                    <a:pt x="9975" y="1301"/>
                    <a:pt x="9678" y="3013"/>
                  </a:cubicBezTo>
                  <a:lnTo>
                    <a:pt x="3493" y="3013"/>
                  </a:lnTo>
                  <a:cubicBezTo>
                    <a:pt x="3264" y="2306"/>
                    <a:pt x="2602" y="1804"/>
                    <a:pt x="1803" y="1804"/>
                  </a:cubicBezTo>
                  <a:cubicBezTo>
                    <a:pt x="822" y="1804"/>
                    <a:pt x="0" y="2603"/>
                    <a:pt x="0" y="3607"/>
                  </a:cubicBezTo>
                  <a:cubicBezTo>
                    <a:pt x="0" y="4611"/>
                    <a:pt x="822" y="5410"/>
                    <a:pt x="1803" y="5410"/>
                  </a:cubicBezTo>
                  <a:cubicBezTo>
                    <a:pt x="2808" y="5410"/>
                    <a:pt x="3607" y="4611"/>
                    <a:pt x="3607" y="3607"/>
                  </a:cubicBezTo>
                  <a:lnTo>
                    <a:pt x="9633" y="3607"/>
                  </a:lnTo>
                  <a:cubicBezTo>
                    <a:pt x="9633" y="5593"/>
                    <a:pt x="11230" y="7213"/>
                    <a:pt x="13239" y="7213"/>
                  </a:cubicBezTo>
                  <a:cubicBezTo>
                    <a:pt x="15225" y="7213"/>
                    <a:pt x="16845" y="5593"/>
                    <a:pt x="16845" y="3607"/>
                  </a:cubicBezTo>
                  <a:cubicBezTo>
                    <a:pt x="16845" y="1621"/>
                    <a:pt x="15225" y="0"/>
                    <a:pt x="132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5913050" y="3963650"/>
              <a:ext cx="150675" cy="150100"/>
            </a:xfrm>
            <a:custGeom>
              <a:rect b="b" l="l" r="r" t="t"/>
              <a:pathLst>
                <a:path extrusionOk="0" h="6004" w="6027">
                  <a:moveTo>
                    <a:pt x="3014" y="1"/>
                  </a:moveTo>
                  <a:cubicBezTo>
                    <a:pt x="1347" y="1"/>
                    <a:pt x="1" y="1347"/>
                    <a:pt x="1" y="2991"/>
                  </a:cubicBezTo>
                  <a:cubicBezTo>
                    <a:pt x="1" y="4657"/>
                    <a:pt x="1347" y="6004"/>
                    <a:pt x="3014" y="6004"/>
                  </a:cubicBezTo>
                  <a:cubicBezTo>
                    <a:pt x="4680" y="6004"/>
                    <a:pt x="6027" y="4657"/>
                    <a:pt x="6027" y="2991"/>
                  </a:cubicBezTo>
                  <a:cubicBezTo>
                    <a:pt x="6027" y="1347"/>
                    <a:pt x="4680" y="1"/>
                    <a:pt x="30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5822900" y="4113725"/>
              <a:ext cx="376075" cy="120425"/>
            </a:xfrm>
            <a:custGeom>
              <a:rect b="b" l="l" r="r" t="t"/>
              <a:pathLst>
                <a:path extrusionOk="0" h="4817" w="15043">
                  <a:moveTo>
                    <a:pt x="2420" y="1"/>
                  </a:moveTo>
                  <a:cubicBezTo>
                    <a:pt x="1073" y="1"/>
                    <a:pt x="0" y="1074"/>
                    <a:pt x="0" y="2397"/>
                  </a:cubicBezTo>
                  <a:cubicBezTo>
                    <a:pt x="0" y="3721"/>
                    <a:pt x="1073" y="4817"/>
                    <a:pt x="2420" y="4817"/>
                  </a:cubicBezTo>
                  <a:cubicBezTo>
                    <a:pt x="3538" y="4817"/>
                    <a:pt x="4474" y="4041"/>
                    <a:pt x="4748" y="3014"/>
                  </a:cubicBezTo>
                  <a:lnTo>
                    <a:pt x="11527" y="3014"/>
                  </a:lnTo>
                  <a:cubicBezTo>
                    <a:pt x="11778" y="3699"/>
                    <a:pt x="12440" y="4201"/>
                    <a:pt x="13239" y="4201"/>
                  </a:cubicBezTo>
                  <a:cubicBezTo>
                    <a:pt x="14220" y="4201"/>
                    <a:pt x="15042" y="3402"/>
                    <a:pt x="15042" y="2397"/>
                  </a:cubicBezTo>
                  <a:cubicBezTo>
                    <a:pt x="15042" y="1416"/>
                    <a:pt x="14220" y="594"/>
                    <a:pt x="13239" y="594"/>
                  </a:cubicBezTo>
                  <a:cubicBezTo>
                    <a:pt x="12235" y="594"/>
                    <a:pt x="11436" y="1416"/>
                    <a:pt x="11436" y="2397"/>
                  </a:cubicBezTo>
                  <a:lnTo>
                    <a:pt x="4816" y="2397"/>
                  </a:lnTo>
                  <a:cubicBezTo>
                    <a:pt x="4816" y="1074"/>
                    <a:pt x="3744" y="1"/>
                    <a:pt x="24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5777825" y="4279225"/>
              <a:ext cx="586050" cy="90175"/>
            </a:xfrm>
            <a:custGeom>
              <a:rect b="b" l="l" r="r" t="t"/>
              <a:pathLst>
                <a:path extrusionOk="0" h="3607" w="23442">
                  <a:moveTo>
                    <a:pt x="1803" y="0"/>
                  </a:moveTo>
                  <a:cubicBezTo>
                    <a:pt x="822" y="0"/>
                    <a:pt x="0" y="799"/>
                    <a:pt x="0" y="1803"/>
                  </a:cubicBezTo>
                  <a:cubicBezTo>
                    <a:pt x="0" y="2785"/>
                    <a:pt x="822" y="3607"/>
                    <a:pt x="1803" y="3607"/>
                  </a:cubicBezTo>
                  <a:cubicBezTo>
                    <a:pt x="2602" y="3607"/>
                    <a:pt x="3264" y="3104"/>
                    <a:pt x="3492" y="2397"/>
                  </a:cubicBezTo>
                  <a:lnTo>
                    <a:pt x="19949" y="2397"/>
                  </a:lnTo>
                  <a:cubicBezTo>
                    <a:pt x="20200" y="3104"/>
                    <a:pt x="20862" y="3607"/>
                    <a:pt x="21638" y="3607"/>
                  </a:cubicBezTo>
                  <a:cubicBezTo>
                    <a:pt x="22643" y="3607"/>
                    <a:pt x="23442" y="2785"/>
                    <a:pt x="23442" y="1803"/>
                  </a:cubicBezTo>
                  <a:cubicBezTo>
                    <a:pt x="23442" y="799"/>
                    <a:pt x="22643" y="0"/>
                    <a:pt x="21638" y="0"/>
                  </a:cubicBezTo>
                  <a:cubicBezTo>
                    <a:pt x="20657" y="0"/>
                    <a:pt x="19835" y="799"/>
                    <a:pt x="19835" y="1803"/>
                  </a:cubicBezTo>
                  <a:lnTo>
                    <a:pt x="3606" y="1803"/>
                  </a:lnTo>
                  <a:cubicBezTo>
                    <a:pt x="3606" y="799"/>
                    <a:pt x="2808" y="0"/>
                    <a:pt x="18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5867975" y="2535925"/>
              <a:ext cx="676225" cy="119875"/>
            </a:xfrm>
            <a:custGeom>
              <a:rect b="b" l="l" r="r" t="t"/>
              <a:pathLst>
                <a:path extrusionOk="0" h="4795" w="27049">
                  <a:moveTo>
                    <a:pt x="24652" y="1"/>
                  </a:moveTo>
                  <a:cubicBezTo>
                    <a:pt x="23328" y="1"/>
                    <a:pt x="22255" y="1074"/>
                    <a:pt x="22255" y="2398"/>
                  </a:cubicBezTo>
                  <a:lnTo>
                    <a:pt x="2991" y="2398"/>
                  </a:lnTo>
                  <a:cubicBezTo>
                    <a:pt x="2854" y="1713"/>
                    <a:pt x="2237" y="1188"/>
                    <a:pt x="1507" y="1188"/>
                  </a:cubicBezTo>
                  <a:cubicBezTo>
                    <a:pt x="685" y="1188"/>
                    <a:pt x="0" y="1873"/>
                    <a:pt x="0" y="2694"/>
                  </a:cubicBezTo>
                  <a:cubicBezTo>
                    <a:pt x="0" y="3539"/>
                    <a:pt x="685" y="4201"/>
                    <a:pt x="1507" y="4201"/>
                  </a:cubicBezTo>
                  <a:cubicBezTo>
                    <a:pt x="2237" y="4201"/>
                    <a:pt x="2854" y="3676"/>
                    <a:pt x="2991" y="2991"/>
                  </a:cubicBezTo>
                  <a:lnTo>
                    <a:pt x="22324" y="2991"/>
                  </a:lnTo>
                  <a:cubicBezTo>
                    <a:pt x="22598" y="4041"/>
                    <a:pt x="23533" y="4794"/>
                    <a:pt x="24652" y="4794"/>
                  </a:cubicBezTo>
                  <a:cubicBezTo>
                    <a:pt x="25976" y="4794"/>
                    <a:pt x="27048" y="3721"/>
                    <a:pt x="27048" y="2398"/>
                  </a:cubicBezTo>
                  <a:cubicBezTo>
                    <a:pt x="27048" y="1074"/>
                    <a:pt x="25976" y="1"/>
                    <a:pt x="246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5793225" y="3392450"/>
              <a:ext cx="750975" cy="150100"/>
            </a:xfrm>
            <a:custGeom>
              <a:rect b="b" l="l" r="r" t="t"/>
              <a:pathLst>
                <a:path extrusionOk="0" h="6004" w="30039">
                  <a:moveTo>
                    <a:pt x="2990" y="1"/>
                  </a:moveTo>
                  <a:cubicBezTo>
                    <a:pt x="1347" y="1"/>
                    <a:pt x="0" y="1347"/>
                    <a:pt x="0" y="2991"/>
                  </a:cubicBezTo>
                  <a:cubicBezTo>
                    <a:pt x="0" y="4657"/>
                    <a:pt x="1347" y="6004"/>
                    <a:pt x="2990" y="6004"/>
                  </a:cubicBezTo>
                  <a:cubicBezTo>
                    <a:pt x="4451" y="6004"/>
                    <a:pt x="5661" y="4977"/>
                    <a:pt x="5935" y="3607"/>
                  </a:cubicBezTo>
                  <a:lnTo>
                    <a:pt x="25314" y="3607"/>
                  </a:lnTo>
                  <a:cubicBezTo>
                    <a:pt x="25588" y="4634"/>
                    <a:pt x="26523" y="5410"/>
                    <a:pt x="27642" y="5410"/>
                  </a:cubicBezTo>
                  <a:cubicBezTo>
                    <a:pt x="28966" y="5410"/>
                    <a:pt x="30038" y="4337"/>
                    <a:pt x="30038" y="2991"/>
                  </a:cubicBezTo>
                  <a:cubicBezTo>
                    <a:pt x="30038" y="1667"/>
                    <a:pt x="28966" y="594"/>
                    <a:pt x="27642" y="594"/>
                  </a:cubicBezTo>
                  <a:cubicBezTo>
                    <a:pt x="26318" y="594"/>
                    <a:pt x="25245" y="1667"/>
                    <a:pt x="25245" y="2991"/>
                  </a:cubicBezTo>
                  <a:lnTo>
                    <a:pt x="6003" y="2991"/>
                  </a:lnTo>
                  <a:cubicBezTo>
                    <a:pt x="6003" y="1347"/>
                    <a:pt x="4657" y="1"/>
                    <a:pt x="29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5913050" y="3241800"/>
              <a:ext cx="616300" cy="150675"/>
            </a:xfrm>
            <a:custGeom>
              <a:rect b="b" l="l" r="r" t="t"/>
              <a:pathLst>
                <a:path extrusionOk="0" h="6027" w="24652">
                  <a:moveTo>
                    <a:pt x="3014" y="1"/>
                  </a:moveTo>
                  <a:cubicBezTo>
                    <a:pt x="1347" y="1"/>
                    <a:pt x="1" y="1348"/>
                    <a:pt x="1" y="3014"/>
                  </a:cubicBezTo>
                  <a:cubicBezTo>
                    <a:pt x="1" y="4680"/>
                    <a:pt x="1347" y="6027"/>
                    <a:pt x="3014" y="6027"/>
                  </a:cubicBezTo>
                  <a:cubicBezTo>
                    <a:pt x="4474" y="6027"/>
                    <a:pt x="5684" y="5000"/>
                    <a:pt x="5958" y="3607"/>
                  </a:cubicBezTo>
                  <a:lnTo>
                    <a:pt x="20543" y="3607"/>
                  </a:lnTo>
                  <a:cubicBezTo>
                    <a:pt x="20795" y="4497"/>
                    <a:pt x="21593" y="5114"/>
                    <a:pt x="22552" y="5114"/>
                  </a:cubicBezTo>
                  <a:cubicBezTo>
                    <a:pt x="23716" y="5114"/>
                    <a:pt x="24652" y="4178"/>
                    <a:pt x="24652" y="3014"/>
                  </a:cubicBezTo>
                  <a:cubicBezTo>
                    <a:pt x="24652" y="1850"/>
                    <a:pt x="23716" y="914"/>
                    <a:pt x="22552" y="914"/>
                  </a:cubicBezTo>
                  <a:cubicBezTo>
                    <a:pt x="21388" y="914"/>
                    <a:pt x="20452" y="1850"/>
                    <a:pt x="20452" y="3014"/>
                  </a:cubicBezTo>
                  <a:lnTo>
                    <a:pt x="6027" y="3014"/>
                  </a:lnTo>
                  <a:cubicBezTo>
                    <a:pt x="6027" y="1348"/>
                    <a:pt x="4680" y="1"/>
                    <a:pt x="30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063700" y="3091725"/>
              <a:ext cx="405750" cy="180350"/>
            </a:xfrm>
            <a:custGeom>
              <a:rect b="b" l="l" r="r" t="t"/>
              <a:pathLst>
                <a:path extrusionOk="0" h="7214" w="16230">
                  <a:moveTo>
                    <a:pt x="3607" y="1"/>
                  </a:moveTo>
                  <a:cubicBezTo>
                    <a:pt x="1598" y="1"/>
                    <a:pt x="1" y="1621"/>
                    <a:pt x="1" y="3607"/>
                  </a:cubicBezTo>
                  <a:cubicBezTo>
                    <a:pt x="1" y="5593"/>
                    <a:pt x="1598" y="7214"/>
                    <a:pt x="3607" y="7214"/>
                  </a:cubicBezTo>
                  <a:cubicBezTo>
                    <a:pt x="5593" y="7214"/>
                    <a:pt x="7213" y="5593"/>
                    <a:pt x="7213" y="3607"/>
                  </a:cubicBezTo>
                  <a:lnTo>
                    <a:pt x="12029" y="3607"/>
                  </a:lnTo>
                  <a:cubicBezTo>
                    <a:pt x="12189" y="4634"/>
                    <a:pt x="13057" y="5410"/>
                    <a:pt x="14129" y="5410"/>
                  </a:cubicBezTo>
                  <a:cubicBezTo>
                    <a:pt x="15271" y="5410"/>
                    <a:pt x="16229" y="4475"/>
                    <a:pt x="16229" y="3310"/>
                  </a:cubicBezTo>
                  <a:cubicBezTo>
                    <a:pt x="16229" y="2146"/>
                    <a:pt x="15271" y="1211"/>
                    <a:pt x="14129" y="1211"/>
                  </a:cubicBezTo>
                  <a:cubicBezTo>
                    <a:pt x="13057" y="1211"/>
                    <a:pt x="12189" y="1987"/>
                    <a:pt x="12029" y="3014"/>
                  </a:cubicBezTo>
                  <a:lnTo>
                    <a:pt x="7145" y="3014"/>
                  </a:lnTo>
                  <a:cubicBezTo>
                    <a:pt x="6871" y="1302"/>
                    <a:pt x="5387" y="1"/>
                    <a:pt x="360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beadd468b5_2_47"/>
          <p:cNvSpPr txBox="1"/>
          <p:nvPr>
            <p:ph type="title"/>
          </p:nvPr>
        </p:nvSpPr>
        <p:spPr>
          <a:xfrm>
            <a:off x="703200" y="1276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References</a:t>
            </a:r>
            <a:endParaRPr b="1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306" name="Google Shape;306;g1beadd468b5_2_47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1beadd468b5_2_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8" name="Google Shape;308;g1beadd468b5_2_47"/>
          <p:cNvSpPr txBox="1"/>
          <p:nvPr/>
        </p:nvSpPr>
        <p:spPr>
          <a:xfrm>
            <a:off x="322200" y="1366400"/>
            <a:ext cx="8516100" cy="19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152400" lvl="0" marL="228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Matthey-Doret, C., Baudry, L., Breuer, A., Montagne, R., Guiglielmoni, N., Scolari, V., Jean, E., Campeas, A., Chanut, P. H., Oriol, E., Méot, A., Politis, L., Vigouroux, A., Moreau, P., Koszul, R., &amp; Cournac, A. (2020). Computer vision for pattern detection in chromosome contact maps. </a:t>
            </a:r>
            <a:r>
              <a:rPr i="1"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Nature communications</a:t>
            </a: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i="1"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11</a:t>
            </a: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(1), 5795. https://doi.org/10.1038/s41467-020-19562-7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152400" lvl="0" marL="2286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Roboto"/>
              <a:buAutoNum type="arabicPeriod"/>
            </a:pP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Costantino, L., Hsieh, T. S., Lamothe, R., Darzacq, X., &amp; Koshland, D. (2020). Cohesin residency determines chromatin loop patterns. </a:t>
            </a:r>
            <a:r>
              <a:rPr i="1"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eLife</a:t>
            </a: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i="1"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9</a:t>
            </a: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, e59889. </a:t>
            </a: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https://doi.org/10.7554/eLife.59889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152400" lvl="0" marL="2286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1212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Tutorial for center detection by CV2: https://www.geeksforgeeks.org/python-opencv-find-center-of-contour/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beadd468b5_3_0"/>
          <p:cNvSpPr txBox="1"/>
          <p:nvPr>
            <p:ph type="ctrTitle"/>
          </p:nvPr>
        </p:nvSpPr>
        <p:spPr>
          <a:xfrm>
            <a:off x="4200914" y="1706709"/>
            <a:ext cx="4771800" cy="17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1" lang="en" sz="2800">
                <a:latin typeface="Archivo"/>
                <a:ea typeface="Archivo"/>
                <a:cs typeface="Archivo"/>
                <a:sym typeface="Archivo"/>
              </a:rPr>
              <a:t>Thank </a:t>
            </a:r>
            <a:r>
              <a:rPr b="1" lang="en" sz="2800">
                <a:solidFill>
                  <a:schemeClr val="accent3"/>
                </a:solidFill>
                <a:latin typeface="Archivo"/>
                <a:ea typeface="Archivo"/>
                <a:cs typeface="Archivo"/>
                <a:sym typeface="Archivo"/>
              </a:rPr>
              <a:t>you </a:t>
            </a:r>
            <a:r>
              <a:rPr b="1" lang="en" sz="2800">
                <a:latin typeface="Archivo"/>
                <a:ea typeface="Archivo"/>
                <a:cs typeface="Archivo"/>
                <a:sym typeface="Archivo"/>
              </a:rPr>
              <a:t>for your attention!</a:t>
            </a:r>
            <a:endParaRPr sz="2800" u="sng"/>
          </a:p>
        </p:txBody>
      </p:sp>
      <p:grpSp>
        <p:nvGrpSpPr>
          <p:cNvPr id="314" name="Google Shape;314;g1beadd468b5_3_0"/>
          <p:cNvGrpSpPr/>
          <p:nvPr/>
        </p:nvGrpSpPr>
        <p:grpSpPr>
          <a:xfrm rot="2392192">
            <a:off x="-435511" y="-3311915"/>
            <a:ext cx="4278758" cy="10782679"/>
            <a:chOff x="5762975" y="2535925"/>
            <a:chExt cx="781225" cy="1968725"/>
          </a:xfrm>
        </p:grpSpPr>
        <p:sp>
          <p:nvSpPr>
            <p:cNvPr id="315" name="Google Shape;315;g1beadd468b5_3_0"/>
            <p:cNvSpPr/>
            <p:nvPr/>
          </p:nvSpPr>
          <p:spPr>
            <a:xfrm>
              <a:off x="5777825" y="4414450"/>
              <a:ext cx="691625" cy="90200"/>
            </a:xfrm>
            <a:custGeom>
              <a:rect b="b" l="l" r="r" t="t"/>
              <a:pathLst>
                <a:path extrusionOk="0" h="3608" w="27665">
                  <a:moveTo>
                    <a:pt x="1803" y="1"/>
                  </a:moveTo>
                  <a:cubicBezTo>
                    <a:pt x="822" y="1"/>
                    <a:pt x="0" y="800"/>
                    <a:pt x="0" y="1804"/>
                  </a:cubicBezTo>
                  <a:cubicBezTo>
                    <a:pt x="0" y="2785"/>
                    <a:pt x="822" y="3607"/>
                    <a:pt x="1803" y="3607"/>
                  </a:cubicBezTo>
                  <a:cubicBezTo>
                    <a:pt x="2808" y="3607"/>
                    <a:pt x="3606" y="2785"/>
                    <a:pt x="3606" y="1804"/>
                  </a:cubicBezTo>
                  <a:lnTo>
                    <a:pt x="24058" y="1804"/>
                  </a:lnTo>
                  <a:cubicBezTo>
                    <a:pt x="24058" y="2785"/>
                    <a:pt x="24857" y="3607"/>
                    <a:pt x="25861" y="3607"/>
                  </a:cubicBezTo>
                  <a:cubicBezTo>
                    <a:pt x="26843" y="3607"/>
                    <a:pt x="27664" y="2785"/>
                    <a:pt x="27664" y="1804"/>
                  </a:cubicBezTo>
                  <a:cubicBezTo>
                    <a:pt x="27664" y="800"/>
                    <a:pt x="26843" y="1"/>
                    <a:pt x="25861" y="1"/>
                  </a:cubicBezTo>
                  <a:cubicBezTo>
                    <a:pt x="25062" y="1"/>
                    <a:pt x="24400" y="503"/>
                    <a:pt x="24172" y="1188"/>
                  </a:cubicBezTo>
                  <a:lnTo>
                    <a:pt x="3492" y="1188"/>
                  </a:lnTo>
                  <a:cubicBezTo>
                    <a:pt x="3264" y="503"/>
                    <a:pt x="2602" y="1"/>
                    <a:pt x="180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1beadd468b5_3_0"/>
            <p:cNvSpPr/>
            <p:nvPr/>
          </p:nvSpPr>
          <p:spPr>
            <a:xfrm>
              <a:off x="5943300" y="2686025"/>
              <a:ext cx="600900" cy="120425"/>
            </a:xfrm>
            <a:custGeom>
              <a:rect b="b" l="l" r="r" t="t"/>
              <a:pathLst>
                <a:path extrusionOk="0" h="4817" w="24036">
                  <a:moveTo>
                    <a:pt x="21639" y="0"/>
                  </a:moveTo>
                  <a:cubicBezTo>
                    <a:pt x="20315" y="0"/>
                    <a:pt x="19242" y="1073"/>
                    <a:pt x="19242" y="2397"/>
                  </a:cubicBezTo>
                  <a:lnTo>
                    <a:pt x="2968" y="2397"/>
                  </a:lnTo>
                  <a:cubicBezTo>
                    <a:pt x="2831" y="1712"/>
                    <a:pt x="2237" y="1210"/>
                    <a:pt x="1507" y="1210"/>
                  </a:cubicBezTo>
                  <a:cubicBezTo>
                    <a:pt x="662" y="1210"/>
                    <a:pt x="0" y="1872"/>
                    <a:pt x="0" y="2716"/>
                  </a:cubicBezTo>
                  <a:cubicBezTo>
                    <a:pt x="0" y="3538"/>
                    <a:pt x="662" y="4200"/>
                    <a:pt x="1507" y="4200"/>
                  </a:cubicBezTo>
                  <a:cubicBezTo>
                    <a:pt x="2237" y="4200"/>
                    <a:pt x="2831" y="3698"/>
                    <a:pt x="2968" y="3013"/>
                  </a:cubicBezTo>
                  <a:lnTo>
                    <a:pt x="19311" y="3013"/>
                  </a:lnTo>
                  <a:cubicBezTo>
                    <a:pt x="19585" y="4040"/>
                    <a:pt x="20520" y="4816"/>
                    <a:pt x="21639" y="4816"/>
                  </a:cubicBezTo>
                  <a:cubicBezTo>
                    <a:pt x="22963" y="4816"/>
                    <a:pt x="24035" y="3743"/>
                    <a:pt x="24035" y="2397"/>
                  </a:cubicBezTo>
                  <a:cubicBezTo>
                    <a:pt x="24035" y="1073"/>
                    <a:pt x="22963" y="0"/>
                    <a:pt x="216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1beadd468b5_3_0"/>
            <p:cNvSpPr/>
            <p:nvPr/>
          </p:nvSpPr>
          <p:spPr>
            <a:xfrm>
              <a:off x="6108775" y="2821250"/>
              <a:ext cx="390350" cy="150100"/>
            </a:xfrm>
            <a:custGeom>
              <a:rect b="b" l="l" r="r" t="t"/>
              <a:pathLst>
                <a:path extrusionOk="0" h="6004" w="15614">
                  <a:moveTo>
                    <a:pt x="12623" y="1"/>
                  </a:moveTo>
                  <a:cubicBezTo>
                    <a:pt x="11162" y="1"/>
                    <a:pt x="9953" y="1028"/>
                    <a:pt x="9679" y="2397"/>
                  </a:cubicBezTo>
                  <a:lnTo>
                    <a:pt x="2968" y="2397"/>
                  </a:lnTo>
                  <a:cubicBezTo>
                    <a:pt x="2831" y="1712"/>
                    <a:pt x="2215" y="1210"/>
                    <a:pt x="1484" y="1210"/>
                  </a:cubicBezTo>
                  <a:cubicBezTo>
                    <a:pt x="663" y="1210"/>
                    <a:pt x="1" y="1872"/>
                    <a:pt x="1" y="2717"/>
                  </a:cubicBezTo>
                  <a:cubicBezTo>
                    <a:pt x="1" y="3539"/>
                    <a:pt x="663" y="4200"/>
                    <a:pt x="1484" y="4200"/>
                  </a:cubicBezTo>
                  <a:cubicBezTo>
                    <a:pt x="2215" y="4200"/>
                    <a:pt x="2831" y="3698"/>
                    <a:pt x="2968" y="3014"/>
                  </a:cubicBezTo>
                  <a:lnTo>
                    <a:pt x="9610" y="3014"/>
                  </a:lnTo>
                  <a:cubicBezTo>
                    <a:pt x="9610" y="4657"/>
                    <a:pt x="10957" y="6004"/>
                    <a:pt x="12623" y="6004"/>
                  </a:cubicBezTo>
                  <a:cubicBezTo>
                    <a:pt x="14267" y="6004"/>
                    <a:pt x="15613" y="4657"/>
                    <a:pt x="15613" y="3014"/>
                  </a:cubicBezTo>
                  <a:cubicBezTo>
                    <a:pt x="15613" y="1347"/>
                    <a:pt x="14267" y="1"/>
                    <a:pt x="12623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1beadd468b5_3_0"/>
            <p:cNvSpPr/>
            <p:nvPr/>
          </p:nvSpPr>
          <p:spPr>
            <a:xfrm>
              <a:off x="6228625" y="2956500"/>
              <a:ext cx="150650" cy="150100"/>
            </a:xfrm>
            <a:custGeom>
              <a:rect b="b" l="l" r="r" t="t"/>
              <a:pathLst>
                <a:path extrusionOk="0" h="6004" w="6026">
                  <a:moveTo>
                    <a:pt x="3013" y="0"/>
                  </a:moveTo>
                  <a:cubicBezTo>
                    <a:pt x="1347" y="0"/>
                    <a:pt x="0" y="1347"/>
                    <a:pt x="0" y="3013"/>
                  </a:cubicBezTo>
                  <a:cubicBezTo>
                    <a:pt x="0" y="4657"/>
                    <a:pt x="1347" y="6003"/>
                    <a:pt x="3013" y="6003"/>
                  </a:cubicBezTo>
                  <a:cubicBezTo>
                    <a:pt x="4679" y="6003"/>
                    <a:pt x="6026" y="4657"/>
                    <a:pt x="6026" y="3013"/>
                  </a:cubicBezTo>
                  <a:cubicBezTo>
                    <a:pt x="6026" y="1347"/>
                    <a:pt x="4679" y="0"/>
                    <a:pt x="301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1beadd468b5_3_0"/>
            <p:cNvSpPr/>
            <p:nvPr/>
          </p:nvSpPr>
          <p:spPr>
            <a:xfrm>
              <a:off x="5762975" y="3677775"/>
              <a:ext cx="616300" cy="150675"/>
            </a:xfrm>
            <a:custGeom>
              <a:rect b="b" l="l" r="r" t="t"/>
              <a:pathLst>
                <a:path extrusionOk="0" h="6027" w="24652">
                  <a:moveTo>
                    <a:pt x="21639" y="0"/>
                  </a:moveTo>
                  <a:cubicBezTo>
                    <a:pt x="20178" y="0"/>
                    <a:pt x="18968" y="1027"/>
                    <a:pt x="18695" y="2420"/>
                  </a:cubicBezTo>
                  <a:lnTo>
                    <a:pt x="4725" y="2420"/>
                  </a:lnTo>
                  <a:cubicBezTo>
                    <a:pt x="4452" y="1370"/>
                    <a:pt x="3516" y="617"/>
                    <a:pt x="2397" y="617"/>
                  </a:cubicBezTo>
                  <a:cubicBezTo>
                    <a:pt x="1073" y="617"/>
                    <a:pt x="1" y="1689"/>
                    <a:pt x="1" y="3013"/>
                  </a:cubicBezTo>
                  <a:cubicBezTo>
                    <a:pt x="1" y="4337"/>
                    <a:pt x="1073" y="5410"/>
                    <a:pt x="2397" y="5410"/>
                  </a:cubicBezTo>
                  <a:cubicBezTo>
                    <a:pt x="3721" y="5410"/>
                    <a:pt x="4817" y="4337"/>
                    <a:pt x="4817" y="3013"/>
                  </a:cubicBezTo>
                  <a:lnTo>
                    <a:pt x="18626" y="3013"/>
                  </a:lnTo>
                  <a:cubicBezTo>
                    <a:pt x="18626" y="4679"/>
                    <a:pt x="19973" y="6026"/>
                    <a:pt x="21639" y="6026"/>
                  </a:cubicBezTo>
                  <a:cubicBezTo>
                    <a:pt x="23305" y="6026"/>
                    <a:pt x="24652" y="4679"/>
                    <a:pt x="24652" y="3013"/>
                  </a:cubicBezTo>
                  <a:cubicBezTo>
                    <a:pt x="24652" y="1347"/>
                    <a:pt x="23305" y="0"/>
                    <a:pt x="216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1beadd468b5_3_0"/>
            <p:cNvSpPr/>
            <p:nvPr/>
          </p:nvSpPr>
          <p:spPr>
            <a:xfrm>
              <a:off x="5762975" y="3542525"/>
              <a:ext cx="736150" cy="150675"/>
            </a:xfrm>
            <a:custGeom>
              <a:rect b="b" l="l" r="r" t="t"/>
              <a:pathLst>
                <a:path extrusionOk="0" h="6027" w="29446">
                  <a:moveTo>
                    <a:pt x="26455" y="1"/>
                  </a:moveTo>
                  <a:cubicBezTo>
                    <a:pt x="24994" y="1"/>
                    <a:pt x="23785" y="1028"/>
                    <a:pt x="23511" y="2420"/>
                  </a:cubicBezTo>
                  <a:lnTo>
                    <a:pt x="4725" y="2420"/>
                  </a:lnTo>
                  <a:cubicBezTo>
                    <a:pt x="4452" y="1370"/>
                    <a:pt x="3516" y="617"/>
                    <a:pt x="2397" y="617"/>
                  </a:cubicBezTo>
                  <a:cubicBezTo>
                    <a:pt x="1073" y="617"/>
                    <a:pt x="1" y="1690"/>
                    <a:pt x="1" y="3014"/>
                  </a:cubicBezTo>
                  <a:cubicBezTo>
                    <a:pt x="1" y="4338"/>
                    <a:pt x="1073" y="5410"/>
                    <a:pt x="2397" y="5410"/>
                  </a:cubicBezTo>
                  <a:cubicBezTo>
                    <a:pt x="3721" y="5410"/>
                    <a:pt x="4817" y="4338"/>
                    <a:pt x="4817" y="3014"/>
                  </a:cubicBezTo>
                  <a:lnTo>
                    <a:pt x="23442" y="3014"/>
                  </a:lnTo>
                  <a:cubicBezTo>
                    <a:pt x="23442" y="4680"/>
                    <a:pt x="24789" y="6027"/>
                    <a:pt x="26455" y="6027"/>
                  </a:cubicBezTo>
                  <a:cubicBezTo>
                    <a:pt x="28099" y="6027"/>
                    <a:pt x="29445" y="4680"/>
                    <a:pt x="29445" y="3014"/>
                  </a:cubicBezTo>
                  <a:cubicBezTo>
                    <a:pt x="29445" y="1347"/>
                    <a:pt x="28099" y="1"/>
                    <a:pt x="2645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g1beadd468b5_3_0"/>
            <p:cNvSpPr/>
            <p:nvPr/>
          </p:nvSpPr>
          <p:spPr>
            <a:xfrm>
              <a:off x="5822900" y="3798175"/>
              <a:ext cx="421150" cy="180350"/>
            </a:xfrm>
            <a:custGeom>
              <a:rect b="b" l="l" r="r" t="t"/>
              <a:pathLst>
                <a:path extrusionOk="0" h="7214" w="16846">
                  <a:moveTo>
                    <a:pt x="13239" y="0"/>
                  </a:moveTo>
                  <a:cubicBezTo>
                    <a:pt x="11436" y="0"/>
                    <a:pt x="9975" y="1301"/>
                    <a:pt x="9678" y="3013"/>
                  </a:cubicBezTo>
                  <a:lnTo>
                    <a:pt x="3493" y="3013"/>
                  </a:lnTo>
                  <a:cubicBezTo>
                    <a:pt x="3264" y="2306"/>
                    <a:pt x="2602" y="1804"/>
                    <a:pt x="1803" y="1804"/>
                  </a:cubicBezTo>
                  <a:cubicBezTo>
                    <a:pt x="822" y="1804"/>
                    <a:pt x="0" y="2603"/>
                    <a:pt x="0" y="3607"/>
                  </a:cubicBezTo>
                  <a:cubicBezTo>
                    <a:pt x="0" y="4611"/>
                    <a:pt x="822" y="5410"/>
                    <a:pt x="1803" y="5410"/>
                  </a:cubicBezTo>
                  <a:cubicBezTo>
                    <a:pt x="2808" y="5410"/>
                    <a:pt x="3607" y="4611"/>
                    <a:pt x="3607" y="3607"/>
                  </a:cubicBezTo>
                  <a:lnTo>
                    <a:pt x="9633" y="3607"/>
                  </a:lnTo>
                  <a:cubicBezTo>
                    <a:pt x="9633" y="5593"/>
                    <a:pt x="11230" y="7213"/>
                    <a:pt x="13239" y="7213"/>
                  </a:cubicBezTo>
                  <a:cubicBezTo>
                    <a:pt x="15225" y="7213"/>
                    <a:pt x="16845" y="5593"/>
                    <a:pt x="16845" y="3607"/>
                  </a:cubicBezTo>
                  <a:cubicBezTo>
                    <a:pt x="16845" y="1621"/>
                    <a:pt x="15225" y="0"/>
                    <a:pt x="1323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g1beadd468b5_3_0"/>
            <p:cNvSpPr/>
            <p:nvPr/>
          </p:nvSpPr>
          <p:spPr>
            <a:xfrm>
              <a:off x="5913050" y="3963650"/>
              <a:ext cx="150675" cy="150100"/>
            </a:xfrm>
            <a:custGeom>
              <a:rect b="b" l="l" r="r" t="t"/>
              <a:pathLst>
                <a:path extrusionOk="0" h="6004" w="6027">
                  <a:moveTo>
                    <a:pt x="3014" y="1"/>
                  </a:moveTo>
                  <a:cubicBezTo>
                    <a:pt x="1347" y="1"/>
                    <a:pt x="1" y="1347"/>
                    <a:pt x="1" y="2991"/>
                  </a:cubicBezTo>
                  <a:cubicBezTo>
                    <a:pt x="1" y="4657"/>
                    <a:pt x="1347" y="6004"/>
                    <a:pt x="3014" y="6004"/>
                  </a:cubicBezTo>
                  <a:cubicBezTo>
                    <a:pt x="4680" y="6004"/>
                    <a:pt x="6027" y="4657"/>
                    <a:pt x="6027" y="2991"/>
                  </a:cubicBezTo>
                  <a:cubicBezTo>
                    <a:pt x="6027" y="1347"/>
                    <a:pt x="4680" y="1"/>
                    <a:pt x="30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g1beadd468b5_3_0"/>
            <p:cNvSpPr/>
            <p:nvPr/>
          </p:nvSpPr>
          <p:spPr>
            <a:xfrm>
              <a:off x="5822900" y="4113725"/>
              <a:ext cx="376075" cy="120425"/>
            </a:xfrm>
            <a:custGeom>
              <a:rect b="b" l="l" r="r" t="t"/>
              <a:pathLst>
                <a:path extrusionOk="0" h="4817" w="15043">
                  <a:moveTo>
                    <a:pt x="2420" y="1"/>
                  </a:moveTo>
                  <a:cubicBezTo>
                    <a:pt x="1073" y="1"/>
                    <a:pt x="0" y="1074"/>
                    <a:pt x="0" y="2397"/>
                  </a:cubicBezTo>
                  <a:cubicBezTo>
                    <a:pt x="0" y="3721"/>
                    <a:pt x="1073" y="4817"/>
                    <a:pt x="2420" y="4817"/>
                  </a:cubicBezTo>
                  <a:cubicBezTo>
                    <a:pt x="3538" y="4817"/>
                    <a:pt x="4474" y="4041"/>
                    <a:pt x="4748" y="3014"/>
                  </a:cubicBezTo>
                  <a:lnTo>
                    <a:pt x="11527" y="3014"/>
                  </a:lnTo>
                  <a:cubicBezTo>
                    <a:pt x="11778" y="3699"/>
                    <a:pt x="12440" y="4201"/>
                    <a:pt x="13239" y="4201"/>
                  </a:cubicBezTo>
                  <a:cubicBezTo>
                    <a:pt x="14220" y="4201"/>
                    <a:pt x="15042" y="3402"/>
                    <a:pt x="15042" y="2397"/>
                  </a:cubicBezTo>
                  <a:cubicBezTo>
                    <a:pt x="15042" y="1416"/>
                    <a:pt x="14220" y="594"/>
                    <a:pt x="13239" y="594"/>
                  </a:cubicBezTo>
                  <a:cubicBezTo>
                    <a:pt x="12235" y="594"/>
                    <a:pt x="11436" y="1416"/>
                    <a:pt x="11436" y="2397"/>
                  </a:cubicBezTo>
                  <a:lnTo>
                    <a:pt x="4816" y="2397"/>
                  </a:lnTo>
                  <a:cubicBezTo>
                    <a:pt x="4816" y="1074"/>
                    <a:pt x="3744" y="1"/>
                    <a:pt x="242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g1beadd468b5_3_0"/>
            <p:cNvSpPr/>
            <p:nvPr/>
          </p:nvSpPr>
          <p:spPr>
            <a:xfrm>
              <a:off x="5777825" y="4279225"/>
              <a:ext cx="586050" cy="90175"/>
            </a:xfrm>
            <a:custGeom>
              <a:rect b="b" l="l" r="r" t="t"/>
              <a:pathLst>
                <a:path extrusionOk="0" h="3607" w="23442">
                  <a:moveTo>
                    <a:pt x="1803" y="0"/>
                  </a:moveTo>
                  <a:cubicBezTo>
                    <a:pt x="822" y="0"/>
                    <a:pt x="0" y="799"/>
                    <a:pt x="0" y="1803"/>
                  </a:cubicBezTo>
                  <a:cubicBezTo>
                    <a:pt x="0" y="2785"/>
                    <a:pt x="822" y="3607"/>
                    <a:pt x="1803" y="3607"/>
                  </a:cubicBezTo>
                  <a:cubicBezTo>
                    <a:pt x="2602" y="3607"/>
                    <a:pt x="3264" y="3104"/>
                    <a:pt x="3492" y="2397"/>
                  </a:cubicBezTo>
                  <a:lnTo>
                    <a:pt x="19949" y="2397"/>
                  </a:lnTo>
                  <a:cubicBezTo>
                    <a:pt x="20200" y="3104"/>
                    <a:pt x="20862" y="3607"/>
                    <a:pt x="21638" y="3607"/>
                  </a:cubicBezTo>
                  <a:cubicBezTo>
                    <a:pt x="22643" y="3607"/>
                    <a:pt x="23442" y="2785"/>
                    <a:pt x="23442" y="1803"/>
                  </a:cubicBezTo>
                  <a:cubicBezTo>
                    <a:pt x="23442" y="799"/>
                    <a:pt x="22643" y="0"/>
                    <a:pt x="21638" y="0"/>
                  </a:cubicBezTo>
                  <a:cubicBezTo>
                    <a:pt x="20657" y="0"/>
                    <a:pt x="19835" y="799"/>
                    <a:pt x="19835" y="1803"/>
                  </a:cubicBezTo>
                  <a:lnTo>
                    <a:pt x="3606" y="1803"/>
                  </a:lnTo>
                  <a:cubicBezTo>
                    <a:pt x="3606" y="799"/>
                    <a:pt x="2808" y="0"/>
                    <a:pt x="18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g1beadd468b5_3_0"/>
            <p:cNvSpPr/>
            <p:nvPr/>
          </p:nvSpPr>
          <p:spPr>
            <a:xfrm>
              <a:off x="5867975" y="2535925"/>
              <a:ext cx="676225" cy="119875"/>
            </a:xfrm>
            <a:custGeom>
              <a:rect b="b" l="l" r="r" t="t"/>
              <a:pathLst>
                <a:path extrusionOk="0" h="4795" w="27049">
                  <a:moveTo>
                    <a:pt x="24652" y="1"/>
                  </a:moveTo>
                  <a:cubicBezTo>
                    <a:pt x="23328" y="1"/>
                    <a:pt x="22255" y="1074"/>
                    <a:pt x="22255" y="2398"/>
                  </a:cubicBezTo>
                  <a:lnTo>
                    <a:pt x="2991" y="2398"/>
                  </a:lnTo>
                  <a:cubicBezTo>
                    <a:pt x="2854" y="1713"/>
                    <a:pt x="2237" y="1188"/>
                    <a:pt x="1507" y="1188"/>
                  </a:cubicBezTo>
                  <a:cubicBezTo>
                    <a:pt x="685" y="1188"/>
                    <a:pt x="0" y="1873"/>
                    <a:pt x="0" y="2694"/>
                  </a:cubicBezTo>
                  <a:cubicBezTo>
                    <a:pt x="0" y="3539"/>
                    <a:pt x="685" y="4201"/>
                    <a:pt x="1507" y="4201"/>
                  </a:cubicBezTo>
                  <a:cubicBezTo>
                    <a:pt x="2237" y="4201"/>
                    <a:pt x="2854" y="3676"/>
                    <a:pt x="2991" y="2991"/>
                  </a:cubicBezTo>
                  <a:lnTo>
                    <a:pt x="22324" y="2991"/>
                  </a:lnTo>
                  <a:cubicBezTo>
                    <a:pt x="22598" y="4041"/>
                    <a:pt x="23533" y="4794"/>
                    <a:pt x="24652" y="4794"/>
                  </a:cubicBezTo>
                  <a:cubicBezTo>
                    <a:pt x="25976" y="4794"/>
                    <a:pt x="27048" y="3721"/>
                    <a:pt x="27048" y="2398"/>
                  </a:cubicBezTo>
                  <a:cubicBezTo>
                    <a:pt x="27048" y="1074"/>
                    <a:pt x="25976" y="1"/>
                    <a:pt x="246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g1beadd468b5_3_0"/>
            <p:cNvSpPr/>
            <p:nvPr/>
          </p:nvSpPr>
          <p:spPr>
            <a:xfrm>
              <a:off x="5793225" y="3392450"/>
              <a:ext cx="750975" cy="150100"/>
            </a:xfrm>
            <a:custGeom>
              <a:rect b="b" l="l" r="r" t="t"/>
              <a:pathLst>
                <a:path extrusionOk="0" h="6004" w="30039">
                  <a:moveTo>
                    <a:pt x="2990" y="1"/>
                  </a:moveTo>
                  <a:cubicBezTo>
                    <a:pt x="1347" y="1"/>
                    <a:pt x="0" y="1347"/>
                    <a:pt x="0" y="2991"/>
                  </a:cubicBezTo>
                  <a:cubicBezTo>
                    <a:pt x="0" y="4657"/>
                    <a:pt x="1347" y="6004"/>
                    <a:pt x="2990" y="6004"/>
                  </a:cubicBezTo>
                  <a:cubicBezTo>
                    <a:pt x="4451" y="6004"/>
                    <a:pt x="5661" y="4977"/>
                    <a:pt x="5935" y="3607"/>
                  </a:cubicBezTo>
                  <a:lnTo>
                    <a:pt x="25314" y="3607"/>
                  </a:lnTo>
                  <a:cubicBezTo>
                    <a:pt x="25588" y="4634"/>
                    <a:pt x="26523" y="5410"/>
                    <a:pt x="27642" y="5410"/>
                  </a:cubicBezTo>
                  <a:cubicBezTo>
                    <a:pt x="28966" y="5410"/>
                    <a:pt x="30038" y="4337"/>
                    <a:pt x="30038" y="2991"/>
                  </a:cubicBezTo>
                  <a:cubicBezTo>
                    <a:pt x="30038" y="1667"/>
                    <a:pt x="28966" y="594"/>
                    <a:pt x="27642" y="594"/>
                  </a:cubicBezTo>
                  <a:cubicBezTo>
                    <a:pt x="26318" y="594"/>
                    <a:pt x="25245" y="1667"/>
                    <a:pt x="25245" y="2991"/>
                  </a:cubicBezTo>
                  <a:lnTo>
                    <a:pt x="6003" y="2991"/>
                  </a:lnTo>
                  <a:cubicBezTo>
                    <a:pt x="6003" y="1347"/>
                    <a:pt x="4657" y="1"/>
                    <a:pt x="29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g1beadd468b5_3_0"/>
            <p:cNvSpPr/>
            <p:nvPr/>
          </p:nvSpPr>
          <p:spPr>
            <a:xfrm>
              <a:off x="5913050" y="3241800"/>
              <a:ext cx="616300" cy="150675"/>
            </a:xfrm>
            <a:custGeom>
              <a:rect b="b" l="l" r="r" t="t"/>
              <a:pathLst>
                <a:path extrusionOk="0" h="6027" w="24652">
                  <a:moveTo>
                    <a:pt x="3014" y="1"/>
                  </a:moveTo>
                  <a:cubicBezTo>
                    <a:pt x="1347" y="1"/>
                    <a:pt x="1" y="1348"/>
                    <a:pt x="1" y="3014"/>
                  </a:cubicBezTo>
                  <a:cubicBezTo>
                    <a:pt x="1" y="4680"/>
                    <a:pt x="1347" y="6027"/>
                    <a:pt x="3014" y="6027"/>
                  </a:cubicBezTo>
                  <a:cubicBezTo>
                    <a:pt x="4474" y="6027"/>
                    <a:pt x="5684" y="5000"/>
                    <a:pt x="5958" y="3607"/>
                  </a:cubicBezTo>
                  <a:lnTo>
                    <a:pt x="20543" y="3607"/>
                  </a:lnTo>
                  <a:cubicBezTo>
                    <a:pt x="20795" y="4497"/>
                    <a:pt x="21593" y="5114"/>
                    <a:pt x="22552" y="5114"/>
                  </a:cubicBezTo>
                  <a:cubicBezTo>
                    <a:pt x="23716" y="5114"/>
                    <a:pt x="24652" y="4178"/>
                    <a:pt x="24652" y="3014"/>
                  </a:cubicBezTo>
                  <a:cubicBezTo>
                    <a:pt x="24652" y="1850"/>
                    <a:pt x="23716" y="914"/>
                    <a:pt x="22552" y="914"/>
                  </a:cubicBezTo>
                  <a:cubicBezTo>
                    <a:pt x="21388" y="914"/>
                    <a:pt x="20452" y="1850"/>
                    <a:pt x="20452" y="3014"/>
                  </a:cubicBezTo>
                  <a:lnTo>
                    <a:pt x="6027" y="3014"/>
                  </a:lnTo>
                  <a:cubicBezTo>
                    <a:pt x="6027" y="1348"/>
                    <a:pt x="4680" y="1"/>
                    <a:pt x="301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g1beadd468b5_3_0"/>
            <p:cNvSpPr/>
            <p:nvPr/>
          </p:nvSpPr>
          <p:spPr>
            <a:xfrm>
              <a:off x="6063700" y="3091725"/>
              <a:ext cx="405750" cy="180350"/>
            </a:xfrm>
            <a:custGeom>
              <a:rect b="b" l="l" r="r" t="t"/>
              <a:pathLst>
                <a:path extrusionOk="0" h="7214" w="16230">
                  <a:moveTo>
                    <a:pt x="3607" y="1"/>
                  </a:moveTo>
                  <a:cubicBezTo>
                    <a:pt x="1598" y="1"/>
                    <a:pt x="1" y="1621"/>
                    <a:pt x="1" y="3607"/>
                  </a:cubicBezTo>
                  <a:cubicBezTo>
                    <a:pt x="1" y="5593"/>
                    <a:pt x="1598" y="7214"/>
                    <a:pt x="3607" y="7214"/>
                  </a:cubicBezTo>
                  <a:cubicBezTo>
                    <a:pt x="5593" y="7214"/>
                    <a:pt x="7213" y="5593"/>
                    <a:pt x="7213" y="3607"/>
                  </a:cubicBezTo>
                  <a:lnTo>
                    <a:pt x="12029" y="3607"/>
                  </a:lnTo>
                  <a:cubicBezTo>
                    <a:pt x="12189" y="4634"/>
                    <a:pt x="13057" y="5410"/>
                    <a:pt x="14129" y="5410"/>
                  </a:cubicBezTo>
                  <a:cubicBezTo>
                    <a:pt x="15271" y="5410"/>
                    <a:pt x="16229" y="4475"/>
                    <a:pt x="16229" y="3310"/>
                  </a:cubicBezTo>
                  <a:cubicBezTo>
                    <a:pt x="16229" y="2146"/>
                    <a:pt x="15271" y="1211"/>
                    <a:pt x="14129" y="1211"/>
                  </a:cubicBezTo>
                  <a:cubicBezTo>
                    <a:pt x="13057" y="1211"/>
                    <a:pt x="12189" y="1987"/>
                    <a:pt x="12029" y="3014"/>
                  </a:cubicBezTo>
                  <a:lnTo>
                    <a:pt x="7145" y="3014"/>
                  </a:lnTo>
                  <a:cubicBezTo>
                    <a:pt x="6871" y="1302"/>
                    <a:pt x="5387" y="1"/>
                    <a:pt x="360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bf3149a54a_0_14"/>
          <p:cNvSpPr txBox="1"/>
          <p:nvPr>
            <p:ph type="title"/>
          </p:nvPr>
        </p:nvSpPr>
        <p:spPr>
          <a:xfrm>
            <a:off x="703200" y="1276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Problem </a:t>
            </a:r>
            <a:r>
              <a:rPr lang="en"/>
              <a:t>description</a:t>
            </a:r>
            <a:endParaRPr b="1"/>
          </a:p>
        </p:txBody>
      </p:sp>
      <p:sp>
        <p:nvSpPr>
          <p:cNvPr id="225" name="Google Shape;225;g1bf3149a54a_0_14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6" name="Google Shape;226;g1bf3149a54a_0_14"/>
          <p:cNvGrpSpPr/>
          <p:nvPr/>
        </p:nvGrpSpPr>
        <p:grpSpPr>
          <a:xfrm>
            <a:off x="1671575" y="1129950"/>
            <a:ext cx="5800852" cy="3516175"/>
            <a:chOff x="381000" y="1017725"/>
            <a:chExt cx="5800852" cy="3516175"/>
          </a:xfrm>
        </p:grpSpPr>
        <p:pic>
          <p:nvPicPr>
            <p:cNvPr id="227" name="Google Shape;227;g1bf3149a54a_0_14"/>
            <p:cNvPicPr preferRelativeResize="0"/>
            <p:nvPr/>
          </p:nvPicPr>
          <p:blipFill rotWithShape="1">
            <a:blip r:embed="rId3">
              <a:alphaModFix/>
            </a:blip>
            <a:srcRect b="77481" l="0" r="0" t="0"/>
            <a:stretch/>
          </p:blipFill>
          <p:spPr>
            <a:xfrm>
              <a:off x="381000" y="1017725"/>
              <a:ext cx="5800852" cy="8604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8" name="Google Shape;228;g1bf3149a54a_0_14"/>
            <p:cNvPicPr preferRelativeResize="0"/>
            <p:nvPr/>
          </p:nvPicPr>
          <p:blipFill rotWithShape="1">
            <a:blip r:embed="rId3">
              <a:alphaModFix/>
            </a:blip>
            <a:srcRect b="0" l="0" r="0" t="23424"/>
            <a:stretch/>
          </p:blipFill>
          <p:spPr>
            <a:xfrm>
              <a:off x="381000" y="1608000"/>
              <a:ext cx="5800852" cy="2925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9" name="Google Shape;229;g1bf3149a54a_0_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g1beadd468b5_2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50" y="1172675"/>
            <a:ext cx="5352176" cy="217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1beadd468b5_2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3100" y="1172675"/>
            <a:ext cx="3262749" cy="325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1beadd468b5_2_3"/>
          <p:cNvSpPr txBox="1"/>
          <p:nvPr>
            <p:ph type="title"/>
          </p:nvPr>
        </p:nvSpPr>
        <p:spPr>
          <a:xfrm>
            <a:off x="703200" y="1276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What is a Hi-C matrix?</a:t>
            </a:r>
            <a:endParaRPr b="1"/>
          </a:p>
        </p:txBody>
      </p:sp>
      <p:sp>
        <p:nvSpPr>
          <p:cNvPr id="237" name="Google Shape;237;g1beadd468b5_2_3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1beadd468b5_2_3"/>
          <p:cNvSpPr txBox="1"/>
          <p:nvPr>
            <p:ph idx="12" type="sldNum"/>
          </p:nvPr>
        </p:nvSpPr>
        <p:spPr>
          <a:xfrm>
            <a:off x="8545059" y="47499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g1beadd468b5_2_3"/>
          <p:cNvSpPr txBox="1"/>
          <p:nvPr/>
        </p:nvSpPr>
        <p:spPr>
          <a:xfrm>
            <a:off x="198088" y="3623775"/>
            <a:ext cx="53523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Hi-C</a:t>
            </a:r>
            <a:r>
              <a:rPr lang="en" sz="1350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 is a powerful genome-wide technique to study 3D genome organization and it can offer a scalable and inexpensive approach to examine 3D genome organization across multiple cellular contexts.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"/>
          <p:cNvSpPr txBox="1"/>
          <p:nvPr>
            <p:ph type="title"/>
          </p:nvPr>
        </p:nvSpPr>
        <p:spPr>
          <a:xfrm>
            <a:off x="703200" y="1276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Chromosight Algorithm</a:t>
            </a:r>
            <a:endParaRPr/>
          </a:p>
        </p:txBody>
      </p:sp>
      <p:sp>
        <p:nvSpPr>
          <p:cNvPr id="245" name="Google Shape;245;p4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750" y="894775"/>
            <a:ext cx="3735250" cy="368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900" y="894775"/>
            <a:ext cx="4729900" cy="161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"/>
          <p:cNvSpPr txBox="1"/>
          <p:nvPr/>
        </p:nvSpPr>
        <p:spPr>
          <a:xfrm>
            <a:off x="221000" y="2581800"/>
            <a:ext cx="47715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a)</a:t>
            </a:r>
            <a:r>
              <a:rPr lang="en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lang="en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Examples of distinct patterns visible on contact maps.</a:t>
            </a:r>
            <a:endParaRPr>
              <a:solidFill>
                <a:srgbClr val="222222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b)</a:t>
            </a:r>
            <a:r>
              <a:rPr lang="en">
                <a:solidFill>
                  <a:srgbClr val="222222"/>
                </a:solidFill>
                <a:latin typeface="Archivo"/>
                <a:ea typeface="Archivo"/>
                <a:cs typeface="Archivo"/>
                <a:sym typeface="Archivo"/>
              </a:rPr>
              <a:t> Matrix preprocessing involves the computation of observed/expected contacts. The preprocessed matrix is then convolved with a kernel representing the pattern of interest. For each pixel of the matrix, a Pearson correlation coefficient is computed between the kernel and the surrounding window. </a:t>
            </a:r>
            <a:endParaRPr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49" name="Google Shape;249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"/>
          <p:cNvSpPr txBox="1"/>
          <p:nvPr>
            <p:ph type="title"/>
          </p:nvPr>
        </p:nvSpPr>
        <p:spPr>
          <a:xfrm>
            <a:off x="713250" y="12761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1"/>
                </a:solidFill>
              </a:rPr>
              <a:t>Initial data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5" name="Google Shape;255;p3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3"/>
          <p:cNvPicPr preferRelativeResize="0"/>
          <p:nvPr/>
        </p:nvPicPr>
        <p:blipFill rotWithShape="1">
          <a:blip r:embed="rId3">
            <a:alphaModFix/>
          </a:blip>
          <a:srcRect b="0" l="0" r="49220" t="19426"/>
          <a:stretch/>
        </p:blipFill>
        <p:spPr>
          <a:xfrm>
            <a:off x="458925" y="1094500"/>
            <a:ext cx="3354500" cy="32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"/>
          <p:cNvSpPr txBox="1"/>
          <p:nvPr/>
        </p:nvSpPr>
        <p:spPr>
          <a:xfrm>
            <a:off x="4130375" y="1327775"/>
            <a:ext cx="45054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To validate our implementation we chose Hi-C matrix from 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public</a:t>
            </a: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database 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317500" lvl="0" marL="457200" rtl="0" algn="just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Only fragment of the matrix was used due to the large size of full matrix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317500" lvl="0" marL="457200" rtl="0" algn="just">
              <a:lnSpc>
                <a:spcPct val="13571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As pattern of interest we selected loop-like interactions of DNA thread. In the matrix, they are represented as bright distinct dots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-317500" lvl="0" marL="457200" rtl="0" algn="just">
              <a:lnSpc>
                <a:spcPct val="135714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Archivo"/>
              <a:buChar char="●"/>
            </a:pPr>
            <a:r>
              <a:rPr lang="en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kernel patterns from original tool implementation were used in the project</a:t>
            </a:r>
            <a:endParaRPr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beadd468b5_2_22"/>
          <p:cNvSpPr txBox="1"/>
          <p:nvPr>
            <p:ph type="title"/>
          </p:nvPr>
        </p:nvSpPr>
        <p:spPr>
          <a:xfrm>
            <a:off x="713250" y="12761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1"/>
                </a:solidFill>
              </a:rPr>
              <a:t>Step 1: </a:t>
            </a:r>
            <a:r>
              <a:rPr lang="en">
                <a:solidFill>
                  <a:schemeClr val="dk1"/>
                </a:solidFill>
              </a:rPr>
              <a:t>D</a:t>
            </a:r>
            <a:r>
              <a:rPr lang="en">
                <a:solidFill>
                  <a:schemeClr val="dk1"/>
                </a:solidFill>
              </a:rPr>
              <a:t>ata preprocessing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4" name="Google Shape;264;g1beadd468b5_2_22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beadd468b5_2_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6" name="Google Shape;266;g1beadd468b5_2_22"/>
          <p:cNvPicPr preferRelativeResize="0"/>
          <p:nvPr/>
        </p:nvPicPr>
        <p:blipFill rotWithShape="1">
          <a:blip r:embed="rId3">
            <a:alphaModFix/>
          </a:blip>
          <a:srcRect b="0" l="51371" r="0" t="12172"/>
          <a:stretch/>
        </p:blipFill>
        <p:spPr>
          <a:xfrm>
            <a:off x="781050" y="1022975"/>
            <a:ext cx="3212425" cy="358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g1beadd468b5_2_22"/>
          <p:cNvSpPr txBox="1"/>
          <p:nvPr/>
        </p:nvSpPr>
        <p:spPr>
          <a:xfrm>
            <a:off x="4483675" y="1327775"/>
            <a:ext cx="4152000" cy="3126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@njit</a:t>
            </a:r>
            <a:endParaRPr sz="1200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ObsExp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MatrixShape = Matrix.shape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20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Matrix_Exp = np.zeros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MatrixShape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2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r>
              <a:rPr lang="en" sz="120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Diag = np.diag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j - i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Avg = np.mean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Diag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20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Matrix_Exp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" sz="120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Avg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Matrix/Matrix_Exp</a:t>
            </a:r>
            <a:endParaRPr sz="12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f3149a54a_0_32"/>
          <p:cNvSpPr txBox="1"/>
          <p:nvPr>
            <p:ph type="title"/>
          </p:nvPr>
        </p:nvSpPr>
        <p:spPr>
          <a:xfrm>
            <a:off x="703200" y="12761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1"/>
                </a:solidFill>
              </a:rPr>
              <a:t>Step 2: </a:t>
            </a:r>
            <a:r>
              <a:rPr lang="en">
                <a:solidFill>
                  <a:srgbClr val="212121"/>
                </a:solidFill>
              </a:rPr>
              <a:t>Pearson correlation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3" name="Google Shape;273;g1bf3149a54a_0_32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1bf3149a54a_0_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g1bf3149a54a_0_32"/>
          <p:cNvSpPr txBox="1"/>
          <p:nvPr/>
        </p:nvSpPr>
        <p:spPr>
          <a:xfrm>
            <a:off x="3779700" y="1099175"/>
            <a:ext cx="4627500" cy="365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@njit</a:t>
            </a:r>
            <a:endParaRPr sz="1050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CumputePearsonMatrix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MatrixShape = Matrix.shape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PearsonMatrix = np.zeros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PaddedMatrix = PadMatrix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Kernel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" sz="105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]):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 </a:t>
            </a:r>
            <a:r>
              <a:rPr lang="en" sz="1050">
                <a:solidFill>
                  <a:srgbClr val="82C6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MatrixShape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]):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PixelArea = TakePixelArea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PaddedMatrix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i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j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Kernel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corr = np.corrcoef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PixelArea.flatten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(),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Kernel.flatten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())[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PearsonMatrix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j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corr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PearsonMatrix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76" name="Google Shape;276;g1bf3149a54a_0_32"/>
          <p:cNvGrpSpPr/>
          <p:nvPr/>
        </p:nvGrpSpPr>
        <p:grpSpPr>
          <a:xfrm>
            <a:off x="965781" y="2952886"/>
            <a:ext cx="1846917" cy="2116838"/>
            <a:chOff x="3910656" y="1014025"/>
            <a:chExt cx="2604225" cy="2984825"/>
          </a:xfrm>
        </p:grpSpPr>
        <p:pic>
          <p:nvPicPr>
            <p:cNvPr id="277" name="Google Shape;277;g1bf3149a54a_0_32"/>
            <p:cNvPicPr preferRelativeResize="0"/>
            <p:nvPr/>
          </p:nvPicPr>
          <p:blipFill rotWithShape="1">
            <a:blip r:embed="rId3">
              <a:alphaModFix/>
            </a:blip>
            <a:srcRect b="0" l="50929" r="0" t="8867"/>
            <a:stretch/>
          </p:blipFill>
          <p:spPr>
            <a:xfrm>
              <a:off x="3910656" y="1014025"/>
              <a:ext cx="2604225" cy="2984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g1bf3149a54a_0_32"/>
            <p:cNvPicPr preferRelativeResize="0"/>
            <p:nvPr/>
          </p:nvPicPr>
          <p:blipFill rotWithShape="1">
            <a:blip r:embed="rId4">
              <a:alphaModFix/>
            </a:blip>
            <a:srcRect b="3282" l="56333" r="-6243" t="26433"/>
            <a:stretch/>
          </p:blipFill>
          <p:spPr>
            <a:xfrm>
              <a:off x="5822017" y="3183492"/>
              <a:ext cx="692865" cy="61958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9" name="Google Shape;279;g1bf3149a54a_0_32"/>
          <p:cNvGrpSpPr/>
          <p:nvPr/>
        </p:nvGrpSpPr>
        <p:grpSpPr>
          <a:xfrm>
            <a:off x="882350" y="852763"/>
            <a:ext cx="1908910" cy="2117143"/>
            <a:chOff x="0" y="977407"/>
            <a:chExt cx="3193226" cy="3541558"/>
          </a:xfrm>
        </p:grpSpPr>
        <p:pic>
          <p:nvPicPr>
            <p:cNvPr id="280" name="Google Shape;280;g1bf3149a54a_0_32"/>
            <p:cNvPicPr preferRelativeResize="0"/>
            <p:nvPr/>
          </p:nvPicPr>
          <p:blipFill rotWithShape="1">
            <a:blip r:embed="rId3">
              <a:alphaModFix/>
            </a:blip>
            <a:srcRect b="0" l="0" r="49290" t="8867"/>
            <a:stretch/>
          </p:blipFill>
          <p:spPr>
            <a:xfrm>
              <a:off x="0" y="977407"/>
              <a:ext cx="3193226" cy="35415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1" name="Google Shape;281;g1bf3149a54a_0_32"/>
            <p:cNvPicPr preferRelativeResize="0"/>
            <p:nvPr/>
          </p:nvPicPr>
          <p:blipFill rotWithShape="1">
            <a:blip r:embed="rId4">
              <a:alphaModFix/>
            </a:blip>
            <a:srcRect b="0" l="3765" r="50092" t="26675"/>
            <a:stretch/>
          </p:blipFill>
          <p:spPr>
            <a:xfrm>
              <a:off x="2318250" y="3551525"/>
              <a:ext cx="760049" cy="7669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bf3149a54a_0_37"/>
          <p:cNvSpPr txBox="1"/>
          <p:nvPr>
            <p:ph type="title"/>
          </p:nvPr>
        </p:nvSpPr>
        <p:spPr>
          <a:xfrm>
            <a:off x="713250" y="12761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1"/>
                </a:solidFill>
              </a:rPr>
              <a:t>Step 3: Filtered clusters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7" name="Google Shape;287;g1bf3149a54a_0_37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bf3149a54a_0_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9" name="Google Shape;289;g1bf3149a54a_0_37"/>
          <p:cNvPicPr preferRelativeResize="0"/>
          <p:nvPr/>
        </p:nvPicPr>
        <p:blipFill rotWithShape="1">
          <a:blip r:embed="rId3">
            <a:alphaModFix/>
          </a:blip>
          <a:srcRect b="0" l="0" r="0" t="11824"/>
          <a:stretch/>
        </p:blipFill>
        <p:spPr>
          <a:xfrm>
            <a:off x="2027250" y="2273050"/>
            <a:ext cx="4815175" cy="2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1bf3149a54a_0_37"/>
          <p:cNvSpPr txBox="1"/>
          <p:nvPr/>
        </p:nvSpPr>
        <p:spPr>
          <a:xfrm>
            <a:off x="1703850" y="914225"/>
            <a:ext cx="5646000" cy="131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@njit</a:t>
            </a:r>
            <a:endParaRPr sz="1050">
              <a:solidFill>
                <a:srgbClr val="DCDCA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ComputeCluster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PearsonThreshold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Matrix_ObsExp = ObsExp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PearsonMatrix = CumputePearsonMatrix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Matrix_ObsExp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Kernel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CDCD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Pearson_filtered = PearsonMatrix &gt; PearsonThreshold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ClusterImage = 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Pearson_filtered * 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55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.astype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np.uint8</a:t>
            </a:r>
            <a:r>
              <a:rPr lang="en" sz="1050">
                <a:solidFill>
                  <a:srgbClr val="DCDCDC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ClusterImage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bf3149a54a_0_42"/>
          <p:cNvSpPr txBox="1"/>
          <p:nvPr>
            <p:ph type="title"/>
          </p:nvPr>
        </p:nvSpPr>
        <p:spPr>
          <a:xfrm>
            <a:off x="713250" y="127613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dk1"/>
                </a:solidFill>
              </a:rPr>
              <a:t>Results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6" name="Google Shape;296;g1bf3149a54a_0_42"/>
          <p:cNvSpPr/>
          <p:nvPr/>
        </p:nvSpPr>
        <p:spPr>
          <a:xfrm>
            <a:off x="703200" y="700325"/>
            <a:ext cx="7717500" cy="61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1bf3149a54a_0_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8" name="Google Shape;298;g1bf3149a54a_0_42"/>
          <p:cNvPicPr preferRelativeResize="0"/>
          <p:nvPr/>
        </p:nvPicPr>
        <p:blipFill rotWithShape="1">
          <a:blip r:embed="rId3">
            <a:alphaModFix/>
          </a:blip>
          <a:srcRect b="0" l="0" r="0" t="8625"/>
          <a:stretch/>
        </p:blipFill>
        <p:spPr>
          <a:xfrm>
            <a:off x="147225" y="914175"/>
            <a:ext cx="3560800" cy="346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1bf3149a54a_0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8026" y="914163"/>
            <a:ext cx="5386824" cy="38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1bf3149a54a_0_42"/>
          <p:cNvSpPr txBox="1"/>
          <p:nvPr/>
        </p:nvSpPr>
        <p:spPr>
          <a:xfrm>
            <a:off x="1100575" y="4380000"/>
            <a:ext cx="24159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Cluster annotation by CV2</a:t>
            </a:r>
            <a:endParaRPr sz="11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iotechnology Company Profile by Slidesgo">
  <a:themeElements>
    <a:clrScheme name="Simple Light">
      <a:dk1>
        <a:srgbClr val="262722"/>
      </a:dk1>
      <a:lt1>
        <a:srgbClr val="CCEAFA"/>
      </a:lt1>
      <a:dk2>
        <a:srgbClr val="FFFFFF"/>
      </a:dk2>
      <a:lt2>
        <a:srgbClr val="FFFFFF"/>
      </a:lt2>
      <a:accent1>
        <a:srgbClr val="1DA677"/>
      </a:accent1>
      <a:accent2>
        <a:srgbClr val="3A8ABB"/>
      </a:accent2>
      <a:accent3>
        <a:srgbClr val="E096BE"/>
      </a:accent3>
      <a:accent4>
        <a:srgbClr val="FFFFFF"/>
      </a:accent4>
      <a:accent5>
        <a:srgbClr val="FFFFFF"/>
      </a:accent5>
      <a:accent6>
        <a:srgbClr val="FFFFFF"/>
      </a:accent6>
      <a:hlink>
        <a:srgbClr val="2627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Андрей</dc:creator>
</cp:coreProperties>
</file>